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Lst>
  <p:notesMasterIdLst>
    <p:notesMasterId r:id="rId14"/>
  </p:notesMasterIdLst>
  <p:sldIdLst>
    <p:sldId id="300" r:id="rId3"/>
    <p:sldId id="352" r:id="rId4"/>
    <p:sldId id="339" r:id="rId5"/>
    <p:sldId id="343" r:id="rId6"/>
    <p:sldId id="344" r:id="rId7"/>
    <p:sldId id="346" r:id="rId8"/>
    <p:sldId id="347" r:id="rId9"/>
    <p:sldId id="345" r:id="rId10"/>
    <p:sldId id="349" r:id="rId11"/>
    <p:sldId id="351" r:id="rId12"/>
    <p:sldId id="350" r:id="rId13"/>
  </p:sldIdLst>
  <p:sldSz cx="12192000" cy="6858000"/>
  <p:notesSz cx="7315200" cy="9601200"/>
  <p:custShowLst>
    <p:custShow name="Custom Show 1"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scombes, Pierre-Yves (ES CMS DSP Sltn Mngr)" initials="DP(CDSM" lastIdx="5" clrIdx="0">
    <p:extLst>
      <p:ext uri="{19B8F6BF-5375-455C-9EA6-DF929625EA0E}">
        <p15:presenceInfo xmlns:p15="http://schemas.microsoft.com/office/powerpoint/2012/main" userId="S-1-5-21-1957994488-842925246-40105171-31398" providerId="AD"/>
      </p:ext>
    </p:extLst>
  </p:cmAuthor>
  <p:cmAuthor id="2" name="Meering, Chris" initials="MC" lastIdx="4" clrIdx="1">
    <p:extLst>
      <p:ext uri="{19B8F6BF-5375-455C-9EA6-DF929625EA0E}">
        <p15:presenceInfo xmlns:p15="http://schemas.microsoft.com/office/powerpoint/2012/main" userId="S-1-5-21-1957994488-842925246-40105171-14034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3AC6"/>
    <a:srgbClr val="336699"/>
    <a:srgbClr val="006666"/>
    <a:srgbClr val="003366"/>
    <a:srgbClr val="0000CC"/>
    <a:srgbClr val="F5E7E7"/>
    <a:srgbClr val="E8CBCB"/>
    <a:srgbClr val="C631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20" autoAdjust="0"/>
    <p:restoredTop sz="94095" autoAdjust="0"/>
  </p:normalViewPr>
  <p:slideViewPr>
    <p:cSldViewPr snapToGrid="0">
      <p:cViewPr varScale="1">
        <p:scale>
          <a:sx n="68" d="100"/>
          <a:sy n="68" d="100"/>
        </p:scale>
        <p:origin x="248" y="32"/>
      </p:cViewPr>
      <p:guideLst/>
    </p:cSldViewPr>
  </p:slideViewPr>
  <p:notesTextViewPr>
    <p:cViewPr>
      <p:scale>
        <a:sx n="1" d="1"/>
        <a:sy n="1" d="1"/>
      </p:scale>
      <p:origin x="0" y="0"/>
    </p:cViewPr>
  </p:notesTextViewPr>
  <p:sorterViewPr>
    <p:cViewPr>
      <p:scale>
        <a:sx n="47" d="100"/>
        <a:sy n="4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0" cy="481728"/>
          </a:xfrm>
          <a:prstGeom prst="rect">
            <a:avLst/>
          </a:prstGeom>
        </p:spPr>
        <p:txBody>
          <a:bodyPr vert="horz" lIns="99094" tIns="49547" rIns="99094" bIns="49547" rtlCol="0"/>
          <a:lstStyle>
            <a:lvl1pPr algn="l">
              <a:defRPr sz="1300"/>
            </a:lvl1pPr>
          </a:lstStyle>
          <a:p>
            <a:endParaRPr lang="en-US" dirty="0"/>
          </a:p>
        </p:txBody>
      </p:sp>
      <p:sp>
        <p:nvSpPr>
          <p:cNvPr id="3" name="Date Placeholder 2"/>
          <p:cNvSpPr>
            <a:spLocks noGrp="1"/>
          </p:cNvSpPr>
          <p:nvPr>
            <p:ph type="dt" idx="1"/>
          </p:nvPr>
        </p:nvSpPr>
        <p:spPr>
          <a:xfrm>
            <a:off x="4143588" y="0"/>
            <a:ext cx="3169920" cy="481728"/>
          </a:xfrm>
          <a:prstGeom prst="rect">
            <a:avLst/>
          </a:prstGeom>
        </p:spPr>
        <p:txBody>
          <a:bodyPr vert="horz" lIns="99094" tIns="49547" rIns="99094" bIns="49547" rtlCol="0"/>
          <a:lstStyle>
            <a:lvl1pPr algn="r">
              <a:defRPr sz="1300"/>
            </a:lvl1pPr>
          </a:lstStyle>
          <a:p>
            <a:fld id="{BAEFF2A1-358F-4528-A4D8-E0726B92D422}" type="datetimeFigureOut">
              <a:rPr lang="en-US" smtClean="0"/>
              <a:t>9/13/2018</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9094" tIns="49547" rIns="99094" bIns="49547"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9094" tIns="49547" rIns="99094" bIns="4954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19475"/>
            <a:ext cx="3169920" cy="481727"/>
          </a:xfrm>
          <a:prstGeom prst="rect">
            <a:avLst/>
          </a:prstGeom>
        </p:spPr>
        <p:txBody>
          <a:bodyPr vert="horz" lIns="99094" tIns="49547" rIns="99094" bIns="49547"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8" y="9119475"/>
            <a:ext cx="3169920" cy="481727"/>
          </a:xfrm>
          <a:prstGeom prst="rect">
            <a:avLst/>
          </a:prstGeom>
        </p:spPr>
        <p:txBody>
          <a:bodyPr vert="horz" lIns="99094" tIns="49547" rIns="99094" bIns="49547" rtlCol="0" anchor="b"/>
          <a:lstStyle>
            <a:lvl1pPr algn="r">
              <a:defRPr sz="1300"/>
            </a:lvl1pPr>
          </a:lstStyle>
          <a:p>
            <a:fld id="{D0F76782-937A-4515-87C8-DB2EE3E7515F}" type="slidenum">
              <a:rPr lang="en-US" smtClean="0"/>
              <a:t>‹#›</a:t>
            </a:fld>
            <a:endParaRPr lang="en-US" dirty="0"/>
          </a:p>
        </p:txBody>
      </p:sp>
    </p:spTree>
    <p:extLst>
      <p:ext uri="{BB962C8B-B14F-4D97-AF65-F5344CB8AC3E}">
        <p14:creationId xmlns:p14="http://schemas.microsoft.com/office/powerpoint/2010/main" val="3364150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F76782-937A-4515-87C8-DB2EE3E7515F}" type="slidenum">
              <a:rPr lang="en-US" smtClean="0"/>
              <a:t>1</a:t>
            </a:fld>
            <a:endParaRPr lang="en-US" dirty="0"/>
          </a:p>
        </p:txBody>
      </p:sp>
    </p:spTree>
    <p:extLst>
      <p:ext uri="{BB962C8B-B14F-4D97-AF65-F5344CB8AC3E}">
        <p14:creationId xmlns:p14="http://schemas.microsoft.com/office/powerpoint/2010/main" val="3445161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0F76782-937A-4515-87C8-DB2EE3E7515F}" type="slidenum">
              <a:rPr lang="en-US" smtClean="0"/>
              <a:t>3</a:t>
            </a:fld>
            <a:endParaRPr lang="en-US" dirty="0"/>
          </a:p>
        </p:txBody>
      </p:sp>
    </p:spTree>
    <p:extLst>
      <p:ext uri="{BB962C8B-B14F-4D97-AF65-F5344CB8AC3E}">
        <p14:creationId xmlns:p14="http://schemas.microsoft.com/office/powerpoint/2010/main" val="683589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0F76782-937A-4515-87C8-DB2EE3E7515F}" type="slidenum">
              <a:rPr lang="en-US" smtClean="0"/>
              <a:t>4</a:t>
            </a:fld>
            <a:endParaRPr lang="en-US" dirty="0"/>
          </a:p>
        </p:txBody>
      </p:sp>
    </p:spTree>
    <p:extLst>
      <p:ext uri="{BB962C8B-B14F-4D97-AF65-F5344CB8AC3E}">
        <p14:creationId xmlns:p14="http://schemas.microsoft.com/office/powerpoint/2010/main" val="8434911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48782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Slide with Picture">
    <p:bg bwMode="ltGray">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7" name="Group 6"/>
          <p:cNvGrpSpPr/>
          <p:nvPr/>
        </p:nvGrpSpPr>
        <p:grpSpPr>
          <a:xfrm>
            <a:off x="457200" y="457200"/>
            <a:ext cx="1905000" cy="762203"/>
            <a:chOff x="3578225" y="1146175"/>
            <a:chExt cx="5038725" cy="2111375"/>
          </a:xfrm>
        </p:grpSpPr>
        <p:sp>
          <p:nvSpPr>
            <p:cNvPr id="8" name="Freeform 5"/>
            <p:cNvSpPr>
              <a:spLocks noEditPoints="1"/>
            </p:cNvSpPr>
            <p:nvPr/>
          </p:nvSpPr>
          <p:spPr bwMode="auto">
            <a:xfrm>
              <a:off x="3578225" y="1146175"/>
              <a:ext cx="1725613" cy="498475"/>
            </a:xfrm>
            <a:custGeom>
              <a:avLst/>
              <a:gdLst>
                <a:gd name="T0" fmla="*/ 0 w 1087"/>
                <a:gd name="T1" fmla="*/ 0 h 314"/>
                <a:gd name="T2" fmla="*/ 0 w 1087"/>
                <a:gd name="T3" fmla="*/ 314 h 314"/>
                <a:gd name="T4" fmla="*/ 0 w 1087"/>
                <a:gd name="T5" fmla="*/ 314 h 314"/>
                <a:gd name="T6" fmla="*/ 1087 w 1087"/>
                <a:gd name="T7" fmla="*/ 314 h 314"/>
                <a:gd name="T8" fmla="*/ 1087 w 1087"/>
                <a:gd name="T9" fmla="*/ 0 h 314"/>
                <a:gd name="T10" fmla="*/ 0 w 1087"/>
                <a:gd name="T11" fmla="*/ 0 h 314"/>
                <a:gd name="T12" fmla="*/ 1018 w 1087"/>
                <a:gd name="T13" fmla="*/ 245 h 314"/>
                <a:gd name="T14" fmla="*/ 69 w 1087"/>
                <a:gd name="T15" fmla="*/ 245 h 314"/>
                <a:gd name="T16" fmla="*/ 69 w 1087"/>
                <a:gd name="T17" fmla="*/ 69 h 314"/>
                <a:gd name="T18" fmla="*/ 1018 w 1087"/>
                <a:gd name="T19" fmla="*/ 69 h 314"/>
                <a:gd name="T20" fmla="*/ 1018 w 1087"/>
                <a:gd name="T21" fmla="*/ 245 h 314"/>
                <a:gd name="T22" fmla="*/ 1018 w 1087"/>
                <a:gd name="T23" fmla="*/ 245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87" h="314">
                  <a:moveTo>
                    <a:pt x="0" y="0"/>
                  </a:moveTo>
                  <a:lnTo>
                    <a:pt x="0" y="314"/>
                  </a:lnTo>
                  <a:lnTo>
                    <a:pt x="0" y="314"/>
                  </a:lnTo>
                  <a:lnTo>
                    <a:pt x="1087" y="314"/>
                  </a:lnTo>
                  <a:lnTo>
                    <a:pt x="1087" y="0"/>
                  </a:lnTo>
                  <a:lnTo>
                    <a:pt x="0" y="0"/>
                  </a:lnTo>
                  <a:close/>
                  <a:moveTo>
                    <a:pt x="1018" y="245"/>
                  </a:moveTo>
                  <a:lnTo>
                    <a:pt x="69" y="245"/>
                  </a:lnTo>
                  <a:lnTo>
                    <a:pt x="69" y="69"/>
                  </a:lnTo>
                  <a:lnTo>
                    <a:pt x="1018" y="69"/>
                  </a:lnTo>
                  <a:lnTo>
                    <a:pt x="1018" y="245"/>
                  </a:lnTo>
                  <a:lnTo>
                    <a:pt x="1018" y="245"/>
                  </a:lnTo>
                  <a:close/>
                </a:path>
              </a:pathLst>
            </a:custGeom>
            <a:solidFill>
              <a:srgbClr val="00B3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solidFill>
                  <a:prstClr val="black"/>
                </a:solidFill>
              </a:endParaRPr>
            </a:p>
          </p:txBody>
        </p:sp>
        <p:sp>
          <p:nvSpPr>
            <p:cNvPr id="9" name="Freeform 6"/>
            <p:cNvSpPr>
              <a:spLocks noEditPoints="1"/>
            </p:cNvSpPr>
            <p:nvPr/>
          </p:nvSpPr>
          <p:spPr bwMode="auto">
            <a:xfrm>
              <a:off x="3578225" y="1968500"/>
              <a:ext cx="5038725" cy="1289050"/>
            </a:xfrm>
            <a:custGeom>
              <a:avLst/>
              <a:gdLst>
                <a:gd name="T0" fmla="*/ 80 w 1341"/>
                <a:gd name="T1" fmla="*/ 52 h 342"/>
                <a:gd name="T2" fmla="*/ 29 w 1341"/>
                <a:gd name="T3" fmla="*/ 77 h 342"/>
                <a:gd name="T4" fmla="*/ 212 w 1341"/>
                <a:gd name="T5" fmla="*/ 93 h 342"/>
                <a:gd name="T6" fmla="*/ 174 w 1341"/>
                <a:gd name="T7" fmla="*/ 134 h 342"/>
                <a:gd name="T8" fmla="*/ 272 w 1341"/>
                <a:gd name="T9" fmla="*/ 132 h 342"/>
                <a:gd name="T10" fmla="*/ 276 w 1341"/>
                <a:gd name="T11" fmla="*/ 38 h 342"/>
                <a:gd name="T12" fmla="*/ 327 w 1341"/>
                <a:gd name="T13" fmla="*/ 132 h 342"/>
                <a:gd name="T14" fmla="*/ 398 w 1341"/>
                <a:gd name="T15" fmla="*/ 0 h 342"/>
                <a:gd name="T16" fmla="*/ 402 w 1341"/>
                <a:gd name="T17" fmla="*/ 134 h 342"/>
                <a:gd name="T18" fmla="*/ 448 w 1341"/>
                <a:gd name="T19" fmla="*/ 93 h 342"/>
                <a:gd name="T20" fmla="*/ 448 w 1341"/>
                <a:gd name="T21" fmla="*/ 74 h 342"/>
                <a:gd name="T22" fmla="*/ 642 w 1341"/>
                <a:gd name="T23" fmla="*/ 60 h 342"/>
                <a:gd name="T24" fmla="*/ 642 w 1341"/>
                <a:gd name="T25" fmla="*/ 131 h 342"/>
                <a:gd name="T26" fmla="*/ 570 w 1341"/>
                <a:gd name="T27" fmla="*/ 111 h 342"/>
                <a:gd name="T28" fmla="*/ 530 w 1341"/>
                <a:gd name="T29" fmla="*/ 60 h 342"/>
                <a:gd name="T30" fmla="*/ 558 w 1341"/>
                <a:gd name="T31" fmla="*/ 38 h 342"/>
                <a:gd name="T32" fmla="*/ 738 w 1341"/>
                <a:gd name="T33" fmla="*/ 89 h 342"/>
                <a:gd name="T34" fmla="*/ 787 w 1341"/>
                <a:gd name="T35" fmla="*/ 45 h 342"/>
                <a:gd name="T36" fmla="*/ 736 w 1341"/>
                <a:gd name="T37" fmla="*/ 65 h 342"/>
                <a:gd name="T38" fmla="*/ 848 w 1341"/>
                <a:gd name="T39" fmla="*/ 73 h 342"/>
                <a:gd name="T40" fmla="*/ 876 w 1341"/>
                <a:gd name="T41" fmla="*/ 73 h 342"/>
                <a:gd name="T42" fmla="*/ 833 w 1341"/>
                <a:gd name="T43" fmla="*/ 91 h 342"/>
                <a:gd name="T44" fmla="*/ 965 w 1341"/>
                <a:gd name="T45" fmla="*/ 43 h 342"/>
                <a:gd name="T46" fmla="*/ 964 w 1341"/>
                <a:gd name="T47" fmla="*/ 103 h 342"/>
                <a:gd name="T48" fmla="*/ 1010 w 1341"/>
                <a:gd name="T49" fmla="*/ 132 h 342"/>
                <a:gd name="T50" fmla="*/ 1070 w 1341"/>
                <a:gd name="T51" fmla="*/ 38 h 342"/>
                <a:gd name="T52" fmla="*/ 1010 w 1341"/>
                <a:gd name="T53" fmla="*/ 89 h 342"/>
                <a:gd name="T54" fmla="*/ 1133 w 1341"/>
                <a:gd name="T55" fmla="*/ 73 h 342"/>
                <a:gd name="T56" fmla="*/ 1160 w 1341"/>
                <a:gd name="T57" fmla="*/ 73 h 342"/>
                <a:gd name="T58" fmla="*/ 1117 w 1341"/>
                <a:gd name="T59" fmla="*/ 91 h 342"/>
                <a:gd name="T60" fmla="*/ 1239 w 1341"/>
                <a:gd name="T61" fmla="*/ 39 h 342"/>
                <a:gd name="T62" fmla="*/ 1180 w 1341"/>
                <a:gd name="T63" fmla="*/ 132 h 342"/>
                <a:gd name="T64" fmla="*/ 1246 w 1341"/>
                <a:gd name="T65" fmla="*/ 85 h 342"/>
                <a:gd name="T66" fmla="*/ 1314 w 1341"/>
                <a:gd name="T67" fmla="*/ 132 h 342"/>
                <a:gd name="T68" fmla="*/ 1295 w 1341"/>
                <a:gd name="T69" fmla="*/ 110 h 342"/>
                <a:gd name="T70" fmla="*/ 18 w 1341"/>
                <a:gd name="T71" fmla="*/ 231 h 342"/>
                <a:gd name="T72" fmla="*/ 81 w 1341"/>
                <a:gd name="T73" fmla="*/ 307 h 342"/>
                <a:gd name="T74" fmla="*/ 164 w 1341"/>
                <a:gd name="T75" fmla="*/ 307 h 342"/>
                <a:gd name="T76" fmla="*/ 103 w 1341"/>
                <a:gd name="T77" fmla="*/ 214 h 342"/>
                <a:gd name="T78" fmla="*/ 252 w 1341"/>
                <a:gd name="T79" fmla="*/ 229 h 342"/>
                <a:gd name="T80" fmla="*/ 252 w 1341"/>
                <a:gd name="T81" fmla="*/ 307 h 342"/>
                <a:gd name="T82" fmla="*/ 211 w 1341"/>
                <a:gd name="T83" fmla="*/ 214 h 342"/>
                <a:gd name="T84" fmla="*/ 305 w 1341"/>
                <a:gd name="T85" fmla="*/ 212 h 342"/>
                <a:gd name="T86" fmla="*/ 338 w 1341"/>
                <a:gd name="T87" fmla="*/ 285 h 342"/>
                <a:gd name="T88" fmla="*/ 281 w 1341"/>
                <a:gd name="T89" fmla="*/ 251 h 342"/>
                <a:gd name="T90" fmla="*/ 403 w 1341"/>
                <a:gd name="T91" fmla="*/ 229 h 342"/>
                <a:gd name="T92" fmla="*/ 382 w 1341"/>
                <a:gd name="T93" fmla="*/ 228 h 342"/>
                <a:gd name="T94" fmla="*/ 430 w 1341"/>
                <a:gd name="T95" fmla="*/ 342 h 342"/>
                <a:gd name="T96" fmla="*/ 498 w 1341"/>
                <a:gd name="T97" fmla="*/ 260 h 342"/>
                <a:gd name="T98" fmla="*/ 577 w 1341"/>
                <a:gd name="T99" fmla="*/ 212 h 342"/>
                <a:gd name="T100" fmla="*/ 554 w 1341"/>
                <a:gd name="T101" fmla="*/ 307 h 342"/>
                <a:gd name="T102" fmla="*/ 623 w 1341"/>
                <a:gd name="T103" fmla="*/ 187 h 342"/>
                <a:gd name="T104" fmla="*/ 621 w 1341"/>
                <a:gd name="T105" fmla="*/ 307 h 342"/>
                <a:gd name="T106" fmla="*/ 644 w 1341"/>
                <a:gd name="T107" fmla="*/ 300 h 342"/>
                <a:gd name="T108" fmla="*/ 644 w 1341"/>
                <a:gd name="T109" fmla="*/ 240 h 342"/>
                <a:gd name="T110" fmla="*/ 661 w 1341"/>
                <a:gd name="T111" fmla="*/ 238 h 342"/>
                <a:gd name="T112" fmla="*/ 807 w 1341"/>
                <a:gd name="T113" fmla="*/ 266 h 342"/>
                <a:gd name="T114" fmla="*/ 772 w 1341"/>
                <a:gd name="T115" fmla="*/ 309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341" h="342">
                  <a:moveTo>
                    <a:pt x="29" y="132"/>
                  </a:moveTo>
                  <a:cubicBezTo>
                    <a:pt x="0" y="132"/>
                    <a:pt x="0" y="132"/>
                    <a:pt x="0" y="132"/>
                  </a:cubicBezTo>
                  <a:cubicBezTo>
                    <a:pt x="0" y="0"/>
                    <a:pt x="0" y="0"/>
                    <a:pt x="0" y="0"/>
                  </a:cubicBezTo>
                  <a:cubicBezTo>
                    <a:pt x="29" y="0"/>
                    <a:pt x="29" y="0"/>
                    <a:pt x="29" y="0"/>
                  </a:cubicBezTo>
                  <a:cubicBezTo>
                    <a:pt x="29" y="52"/>
                    <a:pt x="29" y="52"/>
                    <a:pt x="29" y="52"/>
                  </a:cubicBezTo>
                  <a:cubicBezTo>
                    <a:pt x="80" y="52"/>
                    <a:pt x="80" y="52"/>
                    <a:pt x="80" y="52"/>
                  </a:cubicBezTo>
                  <a:cubicBezTo>
                    <a:pt x="80" y="0"/>
                    <a:pt x="80" y="0"/>
                    <a:pt x="80" y="0"/>
                  </a:cubicBezTo>
                  <a:cubicBezTo>
                    <a:pt x="109" y="0"/>
                    <a:pt x="109" y="0"/>
                    <a:pt x="109" y="0"/>
                  </a:cubicBezTo>
                  <a:cubicBezTo>
                    <a:pt x="109" y="132"/>
                    <a:pt x="109" y="132"/>
                    <a:pt x="109" y="132"/>
                  </a:cubicBezTo>
                  <a:cubicBezTo>
                    <a:pt x="80" y="132"/>
                    <a:pt x="80" y="132"/>
                    <a:pt x="80" y="132"/>
                  </a:cubicBezTo>
                  <a:cubicBezTo>
                    <a:pt x="80" y="77"/>
                    <a:pt x="80" y="77"/>
                    <a:pt x="80" y="77"/>
                  </a:cubicBezTo>
                  <a:cubicBezTo>
                    <a:pt x="29" y="77"/>
                    <a:pt x="29" y="77"/>
                    <a:pt x="29" y="77"/>
                  </a:cubicBezTo>
                  <a:lnTo>
                    <a:pt x="29" y="132"/>
                  </a:lnTo>
                  <a:close/>
                  <a:moveTo>
                    <a:pt x="174" y="134"/>
                  </a:moveTo>
                  <a:cubicBezTo>
                    <a:pt x="145" y="134"/>
                    <a:pt x="125" y="116"/>
                    <a:pt x="125" y="85"/>
                  </a:cubicBezTo>
                  <a:cubicBezTo>
                    <a:pt x="125" y="56"/>
                    <a:pt x="144" y="36"/>
                    <a:pt x="170" y="36"/>
                  </a:cubicBezTo>
                  <a:cubicBezTo>
                    <a:pt x="198" y="36"/>
                    <a:pt x="212" y="55"/>
                    <a:pt x="212" y="83"/>
                  </a:cubicBezTo>
                  <a:cubicBezTo>
                    <a:pt x="212" y="93"/>
                    <a:pt x="212" y="93"/>
                    <a:pt x="212" y="93"/>
                  </a:cubicBezTo>
                  <a:cubicBezTo>
                    <a:pt x="152" y="93"/>
                    <a:pt x="152" y="93"/>
                    <a:pt x="152" y="93"/>
                  </a:cubicBezTo>
                  <a:cubicBezTo>
                    <a:pt x="155" y="108"/>
                    <a:pt x="167" y="112"/>
                    <a:pt x="178" y="112"/>
                  </a:cubicBezTo>
                  <a:cubicBezTo>
                    <a:pt x="188" y="112"/>
                    <a:pt x="195" y="110"/>
                    <a:pt x="204" y="104"/>
                  </a:cubicBezTo>
                  <a:cubicBezTo>
                    <a:pt x="205" y="104"/>
                    <a:pt x="205" y="104"/>
                    <a:pt x="205" y="104"/>
                  </a:cubicBezTo>
                  <a:cubicBezTo>
                    <a:pt x="205" y="126"/>
                    <a:pt x="205" y="126"/>
                    <a:pt x="205" y="126"/>
                  </a:cubicBezTo>
                  <a:cubicBezTo>
                    <a:pt x="198" y="131"/>
                    <a:pt x="187" y="134"/>
                    <a:pt x="174" y="134"/>
                  </a:cubicBezTo>
                  <a:close/>
                  <a:moveTo>
                    <a:pt x="152" y="74"/>
                  </a:moveTo>
                  <a:cubicBezTo>
                    <a:pt x="186" y="74"/>
                    <a:pt x="186" y="74"/>
                    <a:pt x="186" y="74"/>
                  </a:cubicBezTo>
                  <a:cubicBezTo>
                    <a:pt x="186" y="64"/>
                    <a:pt x="182" y="58"/>
                    <a:pt x="170" y="58"/>
                  </a:cubicBezTo>
                  <a:cubicBezTo>
                    <a:pt x="162" y="58"/>
                    <a:pt x="155" y="61"/>
                    <a:pt x="152" y="74"/>
                  </a:cubicBezTo>
                  <a:close/>
                  <a:moveTo>
                    <a:pt x="287" y="77"/>
                  </a:moveTo>
                  <a:cubicBezTo>
                    <a:pt x="272" y="132"/>
                    <a:pt x="272" y="132"/>
                    <a:pt x="272" y="132"/>
                  </a:cubicBezTo>
                  <a:cubicBezTo>
                    <a:pt x="247" y="132"/>
                    <a:pt x="247" y="132"/>
                    <a:pt x="247" y="132"/>
                  </a:cubicBezTo>
                  <a:cubicBezTo>
                    <a:pt x="218" y="39"/>
                    <a:pt x="218" y="39"/>
                    <a:pt x="218" y="39"/>
                  </a:cubicBezTo>
                  <a:cubicBezTo>
                    <a:pt x="218" y="38"/>
                    <a:pt x="218" y="38"/>
                    <a:pt x="218" y="38"/>
                  </a:cubicBezTo>
                  <a:cubicBezTo>
                    <a:pt x="246" y="38"/>
                    <a:pt x="246" y="38"/>
                    <a:pt x="246" y="38"/>
                  </a:cubicBezTo>
                  <a:cubicBezTo>
                    <a:pt x="261" y="93"/>
                    <a:pt x="261" y="93"/>
                    <a:pt x="261" y="93"/>
                  </a:cubicBezTo>
                  <a:cubicBezTo>
                    <a:pt x="276" y="38"/>
                    <a:pt x="276" y="38"/>
                    <a:pt x="276" y="38"/>
                  </a:cubicBezTo>
                  <a:cubicBezTo>
                    <a:pt x="298" y="38"/>
                    <a:pt x="298" y="38"/>
                    <a:pt x="298" y="38"/>
                  </a:cubicBezTo>
                  <a:cubicBezTo>
                    <a:pt x="313" y="93"/>
                    <a:pt x="313" y="93"/>
                    <a:pt x="313" y="93"/>
                  </a:cubicBezTo>
                  <a:cubicBezTo>
                    <a:pt x="329" y="38"/>
                    <a:pt x="329" y="38"/>
                    <a:pt x="329" y="38"/>
                  </a:cubicBezTo>
                  <a:cubicBezTo>
                    <a:pt x="355" y="38"/>
                    <a:pt x="355" y="38"/>
                    <a:pt x="355" y="38"/>
                  </a:cubicBezTo>
                  <a:cubicBezTo>
                    <a:pt x="355" y="39"/>
                    <a:pt x="355" y="39"/>
                    <a:pt x="355" y="39"/>
                  </a:cubicBezTo>
                  <a:cubicBezTo>
                    <a:pt x="327" y="132"/>
                    <a:pt x="327" y="132"/>
                    <a:pt x="327" y="132"/>
                  </a:cubicBezTo>
                  <a:cubicBezTo>
                    <a:pt x="302" y="132"/>
                    <a:pt x="302" y="132"/>
                    <a:pt x="302" y="132"/>
                  </a:cubicBezTo>
                  <a:lnTo>
                    <a:pt x="287" y="77"/>
                  </a:lnTo>
                  <a:close/>
                  <a:moveTo>
                    <a:pt x="402" y="134"/>
                  </a:moveTo>
                  <a:cubicBezTo>
                    <a:pt x="379" y="134"/>
                    <a:pt x="370" y="125"/>
                    <a:pt x="370" y="104"/>
                  </a:cubicBezTo>
                  <a:cubicBezTo>
                    <a:pt x="370" y="0"/>
                    <a:pt x="370" y="0"/>
                    <a:pt x="370" y="0"/>
                  </a:cubicBezTo>
                  <a:cubicBezTo>
                    <a:pt x="398" y="0"/>
                    <a:pt x="398" y="0"/>
                    <a:pt x="398" y="0"/>
                  </a:cubicBezTo>
                  <a:cubicBezTo>
                    <a:pt x="398" y="102"/>
                    <a:pt x="398" y="102"/>
                    <a:pt x="398" y="102"/>
                  </a:cubicBezTo>
                  <a:cubicBezTo>
                    <a:pt x="398" y="108"/>
                    <a:pt x="400" y="111"/>
                    <a:pt x="406" y="111"/>
                  </a:cubicBezTo>
                  <a:cubicBezTo>
                    <a:pt x="408" y="111"/>
                    <a:pt x="410" y="110"/>
                    <a:pt x="412" y="109"/>
                  </a:cubicBezTo>
                  <a:cubicBezTo>
                    <a:pt x="413" y="109"/>
                    <a:pt x="413" y="109"/>
                    <a:pt x="413" y="109"/>
                  </a:cubicBezTo>
                  <a:cubicBezTo>
                    <a:pt x="413" y="132"/>
                    <a:pt x="413" y="132"/>
                    <a:pt x="413" y="132"/>
                  </a:cubicBezTo>
                  <a:cubicBezTo>
                    <a:pt x="410" y="133"/>
                    <a:pt x="406" y="134"/>
                    <a:pt x="402" y="134"/>
                  </a:cubicBezTo>
                  <a:close/>
                  <a:moveTo>
                    <a:pt x="469" y="134"/>
                  </a:moveTo>
                  <a:cubicBezTo>
                    <a:pt x="440" y="134"/>
                    <a:pt x="420" y="116"/>
                    <a:pt x="420" y="85"/>
                  </a:cubicBezTo>
                  <a:cubicBezTo>
                    <a:pt x="420" y="56"/>
                    <a:pt x="440" y="36"/>
                    <a:pt x="465" y="36"/>
                  </a:cubicBezTo>
                  <a:cubicBezTo>
                    <a:pt x="494" y="36"/>
                    <a:pt x="507" y="55"/>
                    <a:pt x="507" y="83"/>
                  </a:cubicBezTo>
                  <a:cubicBezTo>
                    <a:pt x="507" y="93"/>
                    <a:pt x="507" y="93"/>
                    <a:pt x="507" y="93"/>
                  </a:cubicBezTo>
                  <a:cubicBezTo>
                    <a:pt x="448" y="93"/>
                    <a:pt x="448" y="93"/>
                    <a:pt x="448" y="93"/>
                  </a:cubicBezTo>
                  <a:cubicBezTo>
                    <a:pt x="451" y="108"/>
                    <a:pt x="462" y="112"/>
                    <a:pt x="474" y="112"/>
                  </a:cubicBezTo>
                  <a:cubicBezTo>
                    <a:pt x="484" y="112"/>
                    <a:pt x="491" y="110"/>
                    <a:pt x="500" y="104"/>
                  </a:cubicBezTo>
                  <a:cubicBezTo>
                    <a:pt x="501" y="104"/>
                    <a:pt x="501" y="104"/>
                    <a:pt x="501" y="104"/>
                  </a:cubicBezTo>
                  <a:cubicBezTo>
                    <a:pt x="501" y="126"/>
                    <a:pt x="501" y="126"/>
                    <a:pt x="501" y="126"/>
                  </a:cubicBezTo>
                  <a:cubicBezTo>
                    <a:pt x="493" y="131"/>
                    <a:pt x="482" y="134"/>
                    <a:pt x="469" y="134"/>
                  </a:cubicBezTo>
                  <a:close/>
                  <a:moveTo>
                    <a:pt x="448" y="74"/>
                  </a:moveTo>
                  <a:cubicBezTo>
                    <a:pt x="482" y="74"/>
                    <a:pt x="482" y="74"/>
                    <a:pt x="482" y="74"/>
                  </a:cubicBezTo>
                  <a:cubicBezTo>
                    <a:pt x="481" y="64"/>
                    <a:pt x="477" y="58"/>
                    <a:pt x="466" y="58"/>
                  </a:cubicBezTo>
                  <a:cubicBezTo>
                    <a:pt x="457" y="58"/>
                    <a:pt x="450" y="61"/>
                    <a:pt x="448" y="74"/>
                  </a:cubicBezTo>
                  <a:close/>
                  <a:moveTo>
                    <a:pt x="622" y="38"/>
                  </a:moveTo>
                  <a:cubicBezTo>
                    <a:pt x="642" y="38"/>
                    <a:pt x="642" y="38"/>
                    <a:pt x="642" y="38"/>
                  </a:cubicBezTo>
                  <a:cubicBezTo>
                    <a:pt x="642" y="60"/>
                    <a:pt x="642" y="60"/>
                    <a:pt x="642" y="60"/>
                  </a:cubicBezTo>
                  <a:cubicBezTo>
                    <a:pt x="622" y="60"/>
                    <a:pt x="622" y="60"/>
                    <a:pt x="622" y="60"/>
                  </a:cubicBezTo>
                  <a:cubicBezTo>
                    <a:pt x="622" y="99"/>
                    <a:pt x="622" y="99"/>
                    <a:pt x="622" y="99"/>
                  </a:cubicBezTo>
                  <a:cubicBezTo>
                    <a:pt x="622" y="107"/>
                    <a:pt x="625" y="111"/>
                    <a:pt x="633" y="111"/>
                  </a:cubicBezTo>
                  <a:cubicBezTo>
                    <a:pt x="636" y="111"/>
                    <a:pt x="639" y="110"/>
                    <a:pt x="642" y="109"/>
                  </a:cubicBezTo>
                  <a:cubicBezTo>
                    <a:pt x="642" y="109"/>
                    <a:pt x="642" y="109"/>
                    <a:pt x="642" y="109"/>
                  </a:cubicBezTo>
                  <a:cubicBezTo>
                    <a:pt x="642" y="131"/>
                    <a:pt x="642" y="131"/>
                    <a:pt x="642" y="131"/>
                  </a:cubicBezTo>
                  <a:cubicBezTo>
                    <a:pt x="639" y="132"/>
                    <a:pt x="633" y="134"/>
                    <a:pt x="625" y="134"/>
                  </a:cubicBezTo>
                  <a:cubicBezTo>
                    <a:pt x="603" y="134"/>
                    <a:pt x="594" y="124"/>
                    <a:pt x="594" y="100"/>
                  </a:cubicBezTo>
                  <a:cubicBezTo>
                    <a:pt x="594" y="60"/>
                    <a:pt x="594" y="60"/>
                    <a:pt x="594" y="60"/>
                  </a:cubicBezTo>
                  <a:cubicBezTo>
                    <a:pt x="558" y="60"/>
                    <a:pt x="558" y="60"/>
                    <a:pt x="558" y="60"/>
                  </a:cubicBezTo>
                  <a:cubicBezTo>
                    <a:pt x="558" y="99"/>
                    <a:pt x="558" y="99"/>
                    <a:pt x="558" y="99"/>
                  </a:cubicBezTo>
                  <a:cubicBezTo>
                    <a:pt x="558" y="107"/>
                    <a:pt x="561" y="111"/>
                    <a:pt x="570" y="111"/>
                  </a:cubicBezTo>
                  <a:cubicBezTo>
                    <a:pt x="572" y="111"/>
                    <a:pt x="575" y="110"/>
                    <a:pt x="578" y="109"/>
                  </a:cubicBezTo>
                  <a:cubicBezTo>
                    <a:pt x="579" y="109"/>
                    <a:pt x="579" y="109"/>
                    <a:pt x="579" y="109"/>
                  </a:cubicBezTo>
                  <a:cubicBezTo>
                    <a:pt x="579" y="131"/>
                    <a:pt x="579" y="131"/>
                    <a:pt x="579" y="131"/>
                  </a:cubicBezTo>
                  <a:cubicBezTo>
                    <a:pt x="575" y="132"/>
                    <a:pt x="570" y="134"/>
                    <a:pt x="562" y="134"/>
                  </a:cubicBezTo>
                  <a:cubicBezTo>
                    <a:pt x="539" y="134"/>
                    <a:pt x="530" y="124"/>
                    <a:pt x="530" y="100"/>
                  </a:cubicBezTo>
                  <a:cubicBezTo>
                    <a:pt x="530" y="60"/>
                    <a:pt x="530" y="60"/>
                    <a:pt x="530" y="60"/>
                  </a:cubicBezTo>
                  <a:cubicBezTo>
                    <a:pt x="516" y="60"/>
                    <a:pt x="516" y="60"/>
                    <a:pt x="516" y="60"/>
                  </a:cubicBezTo>
                  <a:cubicBezTo>
                    <a:pt x="516" y="38"/>
                    <a:pt x="516" y="38"/>
                    <a:pt x="516" y="38"/>
                  </a:cubicBezTo>
                  <a:cubicBezTo>
                    <a:pt x="530" y="38"/>
                    <a:pt x="530" y="38"/>
                    <a:pt x="530" y="38"/>
                  </a:cubicBezTo>
                  <a:cubicBezTo>
                    <a:pt x="530" y="12"/>
                    <a:pt x="530" y="12"/>
                    <a:pt x="530" y="12"/>
                  </a:cubicBezTo>
                  <a:cubicBezTo>
                    <a:pt x="558" y="12"/>
                    <a:pt x="558" y="12"/>
                    <a:pt x="558" y="12"/>
                  </a:cubicBezTo>
                  <a:cubicBezTo>
                    <a:pt x="558" y="38"/>
                    <a:pt x="558" y="38"/>
                    <a:pt x="558" y="38"/>
                  </a:cubicBezTo>
                  <a:cubicBezTo>
                    <a:pt x="594" y="38"/>
                    <a:pt x="594" y="38"/>
                    <a:pt x="594" y="38"/>
                  </a:cubicBezTo>
                  <a:cubicBezTo>
                    <a:pt x="594" y="12"/>
                    <a:pt x="594" y="12"/>
                    <a:pt x="594" y="12"/>
                  </a:cubicBezTo>
                  <a:cubicBezTo>
                    <a:pt x="622" y="12"/>
                    <a:pt x="622" y="12"/>
                    <a:pt x="622" y="12"/>
                  </a:cubicBezTo>
                  <a:cubicBezTo>
                    <a:pt x="622" y="38"/>
                    <a:pt x="622" y="38"/>
                    <a:pt x="622" y="38"/>
                  </a:cubicBezTo>
                  <a:close/>
                  <a:moveTo>
                    <a:pt x="787" y="45"/>
                  </a:moveTo>
                  <a:cubicBezTo>
                    <a:pt x="787" y="73"/>
                    <a:pt x="768" y="89"/>
                    <a:pt x="738" y="89"/>
                  </a:cubicBezTo>
                  <a:cubicBezTo>
                    <a:pt x="718" y="89"/>
                    <a:pt x="718" y="89"/>
                    <a:pt x="718" y="89"/>
                  </a:cubicBezTo>
                  <a:cubicBezTo>
                    <a:pt x="718" y="132"/>
                    <a:pt x="718" y="132"/>
                    <a:pt x="718" y="132"/>
                  </a:cubicBezTo>
                  <a:cubicBezTo>
                    <a:pt x="689" y="132"/>
                    <a:pt x="689" y="132"/>
                    <a:pt x="689" y="132"/>
                  </a:cubicBezTo>
                  <a:cubicBezTo>
                    <a:pt x="689" y="0"/>
                    <a:pt x="689" y="0"/>
                    <a:pt x="689" y="0"/>
                  </a:cubicBezTo>
                  <a:cubicBezTo>
                    <a:pt x="738" y="0"/>
                    <a:pt x="738" y="0"/>
                    <a:pt x="738" y="0"/>
                  </a:cubicBezTo>
                  <a:cubicBezTo>
                    <a:pt x="768" y="0"/>
                    <a:pt x="787" y="16"/>
                    <a:pt x="787" y="45"/>
                  </a:cubicBezTo>
                  <a:close/>
                  <a:moveTo>
                    <a:pt x="736" y="65"/>
                  </a:moveTo>
                  <a:cubicBezTo>
                    <a:pt x="751" y="65"/>
                    <a:pt x="758" y="57"/>
                    <a:pt x="758" y="45"/>
                  </a:cubicBezTo>
                  <a:cubicBezTo>
                    <a:pt x="758" y="33"/>
                    <a:pt x="751" y="24"/>
                    <a:pt x="736" y="24"/>
                  </a:cubicBezTo>
                  <a:cubicBezTo>
                    <a:pt x="718" y="24"/>
                    <a:pt x="718" y="24"/>
                    <a:pt x="718" y="24"/>
                  </a:cubicBezTo>
                  <a:cubicBezTo>
                    <a:pt x="718" y="65"/>
                    <a:pt x="718" y="65"/>
                    <a:pt x="718" y="65"/>
                  </a:cubicBezTo>
                  <a:lnTo>
                    <a:pt x="736" y="65"/>
                  </a:lnTo>
                  <a:close/>
                  <a:moveTo>
                    <a:pt x="849" y="123"/>
                  </a:moveTo>
                  <a:cubicBezTo>
                    <a:pt x="843" y="130"/>
                    <a:pt x="834" y="134"/>
                    <a:pt x="824" y="134"/>
                  </a:cubicBezTo>
                  <a:cubicBezTo>
                    <a:pt x="806" y="134"/>
                    <a:pt x="791" y="122"/>
                    <a:pt x="791" y="103"/>
                  </a:cubicBezTo>
                  <a:cubicBezTo>
                    <a:pt x="791" y="84"/>
                    <a:pt x="806" y="72"/>
                    <a:pt x="827" y="72"/>
                  </a:cubicBezTo>
                  <a:cubicBezTo>
                    <a:pt x="834" y="72"/>
                    <a:pt x="841" y="73"/>
                    <a:pt x="848" y="75"/>
                  </a:cubicBezTo>
                  <a:cubicBezTo>
                    <a:pt x="848" y="73"/>
                    <a:pt x="848" y="73"/>
                    <a:pt x="848" y="73"/>
                  </a:cubicBezTo>
                  <a:cubicBezTo>
                    <a:pt x="848" y="63"/>
                    <a:pt x="842" y="59"/>
                    <a:pt x="827" y="59"/>
                  </a:cubicBezTo>
                  <a:cubicBezTo>
                    <a:pt x="818" y="59"/>
                    <a:pt x="809" y="62"/>
                    <a:pt x="801" y="66"/>
                  </a:cubicBezTo>
                  <a:cubicBezTo>
                    <a:pt x="800" y="66"/>
                    <a:pt x="800" y="66"/>
                    <a:pt x="800" y="66"/>
                  </a:cubicBezTo>
                  <a:cubicBezTo>
                    <a:pt x="800" y="44"/>
                    <a:pt x="800" y="44"/>
                    <a:pt x="800" y="44"/>
                  </a:cubicBezTo>
                  <a:cubicBezTo>
                    <a:pt x="807" y="40"/>
                    <a:pt x="820" y="36"/>
                    <a:pt x="832" y="36"/>
                  </a:cubicBezTo>
                  <a:cubicBezTo>
                    <a:pt x="860" y="36"/>
                    <a:pt x="876" y="49"/>
                    <a:pt x="876" y="73"/>
                  </a:cubicBezTo>
                  <a:cubicBezTo>
                    <a:pt x="876" y="132"/>
                    <a:pt x="876" y="132"/>
                    <a:pt x="876" y="132"/>
                  </a:cubicBezTo>
                  <a:cubicBezTo>
                    <a:pt x="849" y="132"/>
                    <a:pt x="849" y="132"/>
                    <a:pt x="849" y="132"/>
                  </a:cubicBezTo>
                  <a:cubicBezTo>
                    <a:pt x="849" y="123"/>
                    <a:pt x="849" y="123"/>
                    <a:pt x="849" y="123"/>
                  </a:cubicBezTo>
                  <a:close/>
                  <a:moveTo>
                    <a:pt x="848" y="102"/>
                  </a:moveTo>
                  <a:cubicBezTo>
                    <a:pt x="848" y="94"/>
                    <a:pt x="848" y="94"/>
                    <a:pt x="848" y="94"/>
                  </a:cubicBezTo>
                  <a:cubicBezTo>
                    <a:pt x="844" y="92"/>
                    <a:pt x="838" y="91"/>
                    <a:pt x="833" y="91"/>
                  </a:cubicBezTo>
                  <a:cubicBezTo>
                    <a:pt x="823" y="91"/>
                    <a:pt x="818" y="95"/>
                    <a:pt x="818" y="102"/>
                  </a:cubicBezTo>
                  <a:cubicBezTo>
                    <a:pt x="818" y="110"/>
                    <a:pt x="823" y="113"/>
                    <a:pt x="832" y="113"/>
                  </a:cubicBezTo>
                  <a:cubicBezTo>
                    <a:pt x="839" y="113"/>
                    <a:pt x="845" y="109"/>
                    <a:pt x="848" y="102"/>
                  </a:cubicBezTo>
                  <a:close/>
                  <a:moveTo>
                    <a:pt x="890" y="85"/>
                  </a:moveTo>
                  <a:cubicBezTo>
                    <a:pt x="890" y="55"/>
                    <a:pt x="911" y="36"/>
                    <a:pt x="939" y="36"/>
                  </a:cubicBezTo>
                  <a:cubicBezTo>
                    <a:pt x="949" y="36"/>
                    <a:pt x="958" y="38"/>
                    <a:pt x="965" y="43"/>
                  </a:cubicBezTo>
                  <a:cubicBezTo>
                    <a:pt x="965" y="67"/>
                    <a:pt x="965" y="67"/>
                    <a:pt x="965" y="67"/>
                  </a:cubicBezTo>
                  <a:cubicBezTo>
                    <a:pt x="964" y="67"/>
                    <a:pt x="964" y="67"/>
                    <a:pt x="964" y="67"/>
                  </a:cubicBezTo>
                  <a:cubicBezTo>
                    <a:pt x="958" y="62"/>
                    <a:pt x="951" y="60"/>
                    <a:pt x="943" y="60"/>
                  </a:cubicBezTo>
                  <a:cubicBezTo>
                    <a:pt x="929" y="60"/>
                    <a:pt x="918" y="69"/>
                    <a:pt x="918" y="85"/>
                  </a:cubicBezTo>
                  <a:cubicBezTo>
                    <a:pt x="918" y="101"/>
                    <a:pt x="929" y="110"/>
                    <a:pt x="943" y="110"/>
                  </a:cubicBezTo>
                  <a:cubicBezTo>
                    <a:pt x="951" y="110"/>
                    <a:pt x="958" y="108"/>
                    <a:pt x="964" y="103"/>
                  </a:cubicBezTo>
                  <a:cubicBezTo>
                    <a:pt x="965" y="103"/>
                    <a:pt x="965" y="103"/>
                    <a:pt x="965" y="103"/>
                  </a:cubicBezTo>
                  <a:cubicBezTo>
                    <a:pt x="965" y="127"/>
                    <a:pt x="965" y="127"/>
                    <a:pt x="965" y="127"/>
                  </a:cubicBezTo>
                  <a:cubicBezTo>
                    <a:pt x="958" y="132"/>
                    <a:pt x="949" y="134"/>
                    <a:pt x="939" y="134"/>
                  </a:cubicBezTo>
                  <a:cubicBezTo>
                    <a:pt x="911" y="134"/>
                    <a:pt x="890" y="115"/>
                    <a:pt x="890" y="85"/>
                  </a:cubicBezTo>
                  <a:close/>
                  <a:moveTo>
                    <a:pt x="1010" y="89"/>
                  </a:moveTo>
                  <a:cubicBezTo>
                    <a:pt x="1010" y="132"/>
                    <a:pt x="1010" y="132"/>
                    <a:pt x="1010" y="132"/>
                  </a:cubicBezTo>
                  <a:cubicBezTo>
                    <a:pt x="983" y="132"/>
                    <a:pt x="983" y="132"/>
                    <a:pt x="983" y="132"/>
                  </a:cubicBezTo>
                  <a:cubicBezTo>
                    <a:pt x="983" y="0"/>
                    <a:pt x="983" y="0"/>
                    <a:pt x="983" y="0"/>
                  </a:cubicBezTo>
                  <a:cubicBezTo>
                    <a:pt x="1010" y="0"/>
                    <a:pt x="1010" y="0"/>
                    <a:pt x="1010" y="0"/>
                  </a:cubicBezTo>
                  <a:cubicBezTo>
                    <a:pt x="1010" y="75"/>
                    <a:pt x="1010" y="75"/>
                    <a:pt x="1010" y="75"/>
                  </a:cubicBezTo>
                  <a:cubicBezTo>
                    <a:pt x="1039" y="38"/>
                    <a:pt x="1039" y="38"/>
                    <a:pt x="1039" y="38"/>
                  </a:cubicBezTo>
                  <a:cubicBezTo>
                    <a:pt x="1070" y="38"/>
                    <a:pt x="1070" y="38"/>
                    <a:pt x="1070" y="38"/>
                  </a:cubicBezTo>
                  <a:cubicBezTo>
                    <a:pt x="1070" y="39"/>
                    <a:pt x="1070" y="39"/>
                    <a:pt x="1070" y="39"/>
                  </a:cubicBezTo>
                  <a:cubicBezTo>
                    <a:pt x="1036" y="82"/>
                    <a:pt x="1036" y="82"/>
                    <a:pt x="1036" y="82"/>
                  </a:cubicBezTo>
                  <a:cubicBezTo>
                    <a:pt x="1070" y="131"/>
                    <a:pt x="1070" y="131"/>
                    <a:pt x="1070" y="131"/>
                  </a:cubicBezTo>
                  <a:cubicBezTo>
                    <a:pt x="1070" y="132"/>
                    <a:pt x="1070" y="132"/>
                    <a:pt x="1070" y="132"/>
                  </a:cubicBezTo>
                  <a:cubicBezTo>
                    <a:pt x="1038" y="132"/>
                    <a:pt x="1038" y="132"/>
                    <a:pt x="1038" y="132"/>
                  </a:cubicBezTo>
                  <a:lnTo>
                    <a:pt x="1010" y="89"/>
                  </a:lnTo>
                  <a:close/>
                  <a:moveTo>
                    <a:pt x="1133" y="123"/>
                  </a:moveTo>
                  <a:cubicBezTo>
                    <a:pt x="1127" y="130"/>
                    <a:pt x="1118" y="134"/>
                    <a:pt x="1108" y="134"/>
                  </a:cubicBezTo>
                  <a:cubicBezTo>
                    <a:pt x="1090" y="134"/>
                    <a:pt x="1075" y="122"/>
                    <a:pt x="1075" y="103"/>
                  </a:cubicBezTo>
                  <a:cubicBezTo>
                    <a:pt x="1075" y="84"/>
                    <a:pt x="1090" y="72"/>
                    <a:pt x="1112" y="72"/>
                  </a:cubicBezTo>
                  <a:cubicBezTo>
                    <a:pt x="1118" y="72"/>
                    <a:pt x="1125" y="73"/>
                    <a:pt x="1133" y="75"/>
                  </a:cubicBezTo>
                  <a:cubicBezTo>
                    <a:pt x="1133" y="73"/>
                    <a:pt x="1133" y="73"/>
                    <a:pt x="1133" y="73"/>
                  </a:cubicBezTo>
                  <a:cubicBezTo>
                    <a:pt x="1133" y="63"/>
                    <a:pt x="1127" y="59"/>
                    <a:pt x="1112" y="59"/>
                  </a:cubicBezTo>
                  <a:cubicBezTo>
                    <a:pt x="1102" y="59"/>
                    <a:pt x="1093" y="62"/>
                    <a:pt x="1086" y="66"/>
                  </a:cubicBezTo>
                  <a:cubicBezTo>
                    <a:pt x="1084" y="66"/>
                    <a:pt x="1084" y="66"/>
                    <a:pt x="1084" y="66"/>
                  </a:cubicBezTo>
                  <a:cubicBezTo>
                    <a:pt x="1084" y="44"/>
                    <a:pt x="1084" y="44"/>
                    <a:pt x="1084" y="44"/>
                  </a:cubicBezTo>
                  <a:cubicBezTo>
                    <a:pt x="1092" y="40"/>
                    <a:pt x="1104" y="36"/>
                    <a:pt x="1117" y="36"/>
                  </a:cubicBezTo>
                  <a:cubicBezTo>
                    <a:pt x="1145" y="36"/>
                    <a:pt x="1160" y="49"/>
                    <a:pt x="1160" y="73"/>
                  </a:cubicBezTo>
                  <a:cubicBezTo>
                    <a:pt x="1160" y="132"/>
                    <a:pt x="1160" y="132"/>
                    <a:pt x="1160" y="132"/>
                  </a:cubicBezTo>
                  <a:cubicBezTo>
                    <a:pt x="1133" y="132"/>
                    <a:pt x="1133" y="132"/>
                    <a:pt x="1133" y="132"/>
                  </a:cubicBezTo>
                  <a:cubicBezTo>
                    <a:pt x="1133" y="123"/>
                    <a:pt x="1133" y="123"/>
                    <a:pt x="1133" y="123"/>
                  </a:cubicBezTo>
                  <a:close/>
                  <a:moveTo>
                    <a:pt x="1133" y="102"/>
                  </a:moveTo>
                  <a:cubicBezTo>
                    <a:pt x="1133" y="94"/>
                    <a:pt x="1133" y="94"/>
                    <a:pt x="1133" y="94"/>
                  </a:cubicBezTo>
                  <a:cubicBezTo>
                    <a:pt x="1128" y="92"/>
                    <a:pt x="1123" y="91"/>
                    <a:pt x="1117" y="91"/>
                  </a:cubicBezTo>
                  <a:cubicBezTo>
                    <a:pt x="1108" y="91"/>
                    <a:pt x="1103" y="95"/>
                    <a:pt x="1103" y="102"/>
                  </a:cubicBezTo>
                  <a:cubicBezTo>
                    <a:pt x="1103" y="110"/>
                    <a:pt x="1108" y="113"/>
                    <a:pt x="1116" y="113"/>
                  </a:cubicBezTo>
                  <a:cubicBezTo>
                    <a:pt x="1124" y="113"/>
                    <a:pt x="1130" y="109"/>
                    <a:pt x="1133" y="102"/>
                  </a:cubicBezTo>
                  <a:close/>
                  <a:moveTo>
                    <a:pt x="1207" y="53"/>
                  </a:moveTo>
                  <a:cubicBezTo>
                    <a:pt x="1212" y="43"/>
                    <a:pt x="1220" y="37"/>
                    <a:pt x="1230" y="37"/>
                  </a:cubicBezTo>
                  <a:cubicBezTo>
                    <a:pt x="1234" y="37"/>
                    <a:pt x="1238" y="38"/>
                    <a:pt x="1239" y="39"/>
                  </a:cubicBezTo>
                  <a:cubicBezTo>
                    <a:pt x="1239" y="65"/>
                    <a:pt x="1239" y="65"/>
                    <a:pt x="1239" y="65"/>
                  </a:cubicBezTo>
                  <a:cubicBezTo>
                    <a:pt x="1238" y="65"/>
                    <a:pt x="1238" y="65"/>
                    <a:pt x="1238" y="65"/>
                  </a:cubicBezTo>
                  <a:cubicBezTo>
                    <a:pt x="1235" y="64"/>
                    <a:pt x="1231" y="63"/>
                    <a:pt x="1226" y="63"/>
                  </a:cubicBezTo>
                  <a:cubicBezTo>
                    <a:pt x="1217" y="63"/>
                    <a:pt x="1210" y="68"/>
                    <a:pt x="1208" y="78"/>
                  </a:cubicBezTo>
                  <a:cubicBezTo>
                    <a:pt x="1208" y="132"/>
                    <a:pt x="1208" y="132"/>
                    <a:pt x="1208" y="132"/>
                  </a:cubicBezTo>
                  <a:cubicBezTo>
                    <a:pt x="1180" y="132"/>
                    <a:pt x="1180" y="132"/>
                    <a:pt x="1180" y="132"/>
                  </a:cubicBezTo>
                  <a:cubicBezTo>
                    <a:pt x="1180" y="38"/>
                    <a:pt x="1180" y="38"/>
                    <a:pt x="1180" y="38"/>
                  </a:cubicBezTo>
                  <a:cubicBezTo>
                    <a:pt x="1207" y="38"/>
                    <a:pt x="1207" y="38"/>
                    <a:pt x="1207" y="38"/>
                  </a:cubicBezTo>
                  <a:cubicBezTo>
                    <a:pt x="1207" y="53"/>
                    <a:pt x="1207" y="53"/>
                    <a:pt x="1207" y="53"/>
                  </a:cubicBezTo>
                  <a:close/>
                  <a:moveTo>
                    <a:pt x="1314" y="122"/>
                  </a:moveTo>
                  <a:cubicBezTo>
                    <a:pt x="1308" y="130"/>
                    <a:pt x="1298" y="134"/>
                    <a:pt x="1286" y="134"/>
                  </a:cubicBezTo>
                  <a:cubicBezTo>
                    <a:pt x="1262" y="134"/>
                    <a:pt x="1246" y="112"/>
                    <a:pt x="1246" y="85"/>
                  </a:cubicBezTo>
                  <a:cubicBezTo>
                    <a:pt x="1246" y="58"/>
                    <a:pt x="1262" y="36"/>
                    <a:pt x="1286" y="36"/>
                  </a:cubicBezTo>
                  <a:cubicBezTo>
                    <a:pt x="1298" y="36"/>
                    <a:pt x="1307" y="40"/>
                    <a:pt x="1313" y="47"/>
                  </a:cubicBezTo>
                  <a:cubicBezTo>
                    <a:pt x="1313" y="0"/>
                    <a:pt x="1313" y="0"/>
                    <a:pt x="1313" y="0"/>
                  </a:cubicBezTo>
                  <a:cubicBezTo>
                    <a:pt x="1341" y="0"/>
                    <a:pt x="1341" y="0"/>
                    <a:pt x="1341" y="0"/>
                  </a:cubicBezTo>
                  <a:cubicBezTo>
                    <a:pt x="1341" y="132"/>
                    <a:pt x="1341" y="132"/>
                    <a:pt x="1341" y="132"/>
                  </a:cubicBezTo>
                  <a:cubicBezTo>
                    <a:pt x="1314" y="132"/>
                    <a:pt x="1314" y="132"/>
                    <a:pt x="1314" y="132"/>
                  </a:cubicBezTo>
                  <a:cubicBezTo>
                    <a:pt x="1314" y="122"/>
                    <a:pt x="1314" y="122"/>
                    <a:pt x="1314" y="122"/>
                  </a:cubicBezTo>
                  <a:close/>
                  <a:moveTo>
                    <a:pt x="1313" y="100"/>
                  </a:moveTo>
                  <a:cubicBezTo>
                    <a:pt x="1313" y="70"/>
                    <a:pt x="1313" y="70"/>
                    <a:pt x="1313" y="70"/>
                  </a:cubicBezTo>
                  <a:cubicBezTo>
                    <a:pt x="1308" y="63"/>
                    <a:pt x="1302" y="60"/>
                    <a:pt x="1295" y="60"/>
                  </a:cubicBezTo>
                  <a:cubicBezTo>
                    <a:pt x="1283" y="60"/>
                    <a:pt x="1275" y="69"/>
                    <a:pt x="1275" y="85"/>
                  </a:cubicBezTo>
                  <a:cubicBezTo>
                    <a:pt x="1275" y="101"/>
                    <a:pt x="1283" y="110"/>
                    <a:pt x="1295" y="110"/>
                  </a:cubicBezTo>
                  <a:cubicBezTo>
                    <a:pt x="1302" y="110"/>
                    <a:pt x="1308" y="107"/>
                    <a:pt x="1313" y="100"/>
                  </a:cubicBezTo>
                  <a:close/>
                  <a:moveTo>
                    <a:pt x="0" y="175"/>
                  </a:moveTo>
                  <a:cubicBezTo>
                    <a:pt x="81" y="175"/>
                    <a:pt x="81" y="175"/>
                    <a:pt x="81" y="175"/>
                  </a:cubicBezTo>
                  <a:cubicBezTo>
                    <a:pt x="81" y="191"/>
                    <a:pt x="81" y="191"/>
                    <a:pt x="81" y="191"/>
                  </a:cubicBezTo>
                  <a:cubicBezTo>
                    <a:pt x="18" y="191"/>
                    <a:pt x="18" y="191"/>
                    <a:pt x="18" y="191"/>
                  </a:cubicBezTo>
                  <a:cubicBezTo>
                    <a:pt x="18" y="231"/>
                    <a:pt x="18" y="231"/>
                    <a:pt x="18" y="231"/>
                  </a:cubicBezTo>
                  <a:cubicBezTo>
                    <a:pt x="75" y="231"/>
                    <a:pt x="75" y="231"/>
                    <a:pt x="75" y="231"/>
                  </a:cubicBezTo>
                  <a:cubicBezTo>
                    <a:pt x="75" y="247"/>
                    <a:pt x="75" y="247"/>
                    <a:pt x="75" y="247"/>
                  </a:cubicBezTo>
                  <a:cubicBezTo>
                    <a:pt x="18" y="247"/>
                    <a:pt x="18" y="247"/>
                    <a:pt x="18" y="247"/>
                  </a:cubicBezTo>
                  <a:cubicBezTo>
                    <a:pt x="18" y="291"/>
                    <a:pt x="18" y="291"/>
                    <a:pt x="18" y="291"/>
                  </a:cubicBezTo>
                  <a:cubicBezTo>
                    <a:pt x="81" y="291"/>
                    <a:pt x="81" y="291"/>
                    <a:pt x="81" y="291"/>
                  </a:cubicBezTo>
                  <a:cubicBezTo>
                    <a:pt x="81" y="307"/>
                    <a:pt x="81" y="307"/>
                    <a:pt x="81" y="307"/>
                  </a:cubicBezTo>
                  <a:cubicBezTo>
                    <a:pt x="0" y="307"/>
                    <a:pt x="0" y="307"/>
                    <a:pt x="0" y="307"/>
                  </a:cubicBezTo>
                  <a:lnTo>
                    <a:pt x="0" y="175"/>
                  </a:lnTo>
                  <a:close/>
                  <a:moveTo>
                    <a:pt x="149" y="212"/>
                  </a:moveTo>
                  <a:cubicBezTo>
                    <a:pt x="169" y="212"/>
                    <a:pt x="181" y="226"/>
                    <a:pt x="181" y="248"/>
                  </a:cubicBezTo>
                  <a:cubicBezTo>
                    <a:pt x="181" y="307"/>
                    <a:pt x="181" y="307"/>
                    <a:pt x="181" y="307"/>
                  </a:cubicBezTo>
                  <a:cubicBezTo>
                    <a:pt x="164" y="307"/>
                    <a:pt x="164" y="307"/>
                    <a:pt x="164" y="307"/>
                  </a:cubicBezTo>
                  <a:cubicBezTo>
                    <a:pt x="164" y="249"/>
                    <a:pt x="164" y="249"/>
                    <a:pt x="164" y="249"/>
                  </a:cubicBezTo>
                  <a:cubicBezTo>
                    <a:pt x="164" y="237"/>
                    <a:pt x="157" y="228"/>
                    <a:pt x="144" y="228"/>
                  </a:cubicBezTo>
                  <a:cubicBezTo>
                    <a:pt x="133" y="228"/>
                    <a:pt x="124" y="235"/>
                    <a:pt x="121" y="245"/>
                  </a:cubicBezTo>
                  <a:cubicBezTo>
                    <a:pt x="121" y="307"/>
                    <a:pt x="121" y="307"/>
                    <a:pt x="121" y="307"/>
                  </a:cubicBezTo>
                  <a:cubicBezTo>
                    <a:pt x="103" y="307"/>
                    <a:pt x="103" y="307"/>
                    <a:pt x="103" y="307"/>
                  </a:cubicBezTo>
                  <a:cubicBezTo>
                    <a:pt x="103" y="214"/>
                    <a:pt x="103" y="214"/>
                    <a:pt x="103" y="214"/>
                  </a:cubicBezTo>
                  <a:cubicBezTo>
                    <a:pt x="121" y="214"/>
                    <a:pt x="121" y="214"/>
                    <a:pt x="121" y="214"/>
                  </a:cubicBezTo>
                  <a:cubicBezTo>
                    <a:pt x="121" y="227"/>
                    <a:pt x="121" y="227"/>
                    <a:pt x="121" y="227"/>
                  </a:cubicBezTo>
                  <a:cubicBezTo>
                    <a:pt x="126" y="219"/>
                    <a:pt x="136" y="212"/>
                    <a:pt x="149" y="212"/>
                  </a:cubicBezTo>
                  <a:close/>
                  <a:moveTo>
                    <a:pt x="228" y="214"/>
                  </a:moveTo>
                  <a:cubicBezTo>
                    <a:pt x="252" y="214"/>
                    <a:pt x="252" y="214"/>
                    <a:pt x="252" y="214"/>
                  </a:cubicBezTo>
                  <a:cubicBezTo>
                    <a:pt x="252" y="229"/>
                    <a:pt x="252" y="229"/>
                    <a:pt x="252" y="229"/>
                  </a:cubicBezTo>
                  <a:cubicBezTo>
                    <a:pt x="228" y="229"/>
                    <a:pt x="228" y="229"/>
                    <a:pt x="228" y="229"/>
                  </a:cubicBezTo>
                  <a:cubicBezTo>
                    <a:pt x="228" y="279"/>
                    <a:pt x="228" y="279"/>
                    <a:pt x="228" y="279"/>
                  </a:cubicBezTo>
                  <a:cubicBezTo>
                    <a:pt x="228" y="289"/>
                    <a:pt x="234" y="293"/>
                    <a:pt x="243" y="293"/>
                  </a:cubicBezTo>
                  <a:cubicBezTo>
                    <a:pt x="246" y="293"/>
                    <a:pt x="249" y="293"/>
                    <a:pt x="251" y="292"/>
                  </a:cubicBezTo>
                  <a:cubicBezTo>
                    <a:pt x="252" y="292"/>
                    <a:pt x="252" y="292"/>
                    <a:pt x="252" y="292"/>
                  </a:cubicBezTo>
                  <a:cubicBezTo>
                    <a:pt x="252" y="307"/>
                    <a:pt x="252" y="307"/>
                    <a:pt x="252" y="307"/>
                  </a:cubicBezTo>
                  <a:cubicBezTo>
                    <a:pt x="249" y="308"/>
                    <a:pt x="246" y="309"/>
                    <a:pt x="241" y="309"/>
                  </a:cubicBezTo>
                  <a:cubicBezTo>
                    <a:pt x="219" y="309"/>
                    <a:pt x="211" y="299"/>
                    <a:pt x="211" y="281"/>
                  </a:cubicBezTo>
                  <a:cubicBezTo>
                    <a:pt x="211" y="229"/>
                    <a:pt x="211" y="229"/>
                    <a:pt x="211" y="229"/>
                  </a:cubicBezTo>
                  <a:cubicBezTo>
                    <a:pt x="195" y="229"/>
                    <a:pt x="195" y="229"/>
                    <a:pt x="195" y="229"/>
                  </a:cubicBezTo>
                  <a:cubicBezTo>
                    <a:pt x="195" y="214"/>
                    <a:pt x="195" y="214"/>
                    <a:pt x="195" y="214"/>
                  </a:cubicBezTo>
                  <a:cubicBezTo>
                    <a:pt x="211" y="214"/>
                    <a:pt x="211" y="214"/>
                    <a:pt x="211" y="214"/>
                  </a:cubicBezTo>
                  <a:cubicBezTo>
                    <a:pt x="211" y="189"/>
                    <a:pt x="211" y="189"/>
                    <a:pt x="211" y="189"/>
                  </a:cubicBezTo>
                  <a:cubicBezTo>
                    <a:pt x="228" y="189"/>
                    <a:pt x="228" y="189"/>
                    <a:pt x="228" y="189"/>
                  </a:cubicBezTo>
                  <a:lnTo>
                    <a:pt x="228" y="214"/>
                  </a:lnTo>
                  <a:close/>
                  <a:moveTo>
                    <a:pt x="309" y="309"/>
                  </a:moveTo>
                  <a:cubicBezTo>
                    <a:pt x="282" y="309"/>
                    <a:pt x="263" y="290"/>
                    <a:pt x="263" y="261"/>
                  </a:cubicBezTo>
                  <a:cubicBezTo>
                    <a:pt x="263" y="232"/>
                    <a:pt x="280" y="212"/>
                    <a:pt x="305" y="212"/>
                  </a:cubicBezTo>
                  <a:cubicBezTo>
                    <a:pt x="331" y="212"/>
                    <a:pt x="344" y="230"/>
                    <a:pt x="344" y="258"/>
                  </a:cubicBezTo>
                  <a:cubicBezTo>
                    <a:pt x="344" y="266"/>
                    <a:pt x="344" y="266"/>
                    <a:pt x="344" y="266"/>
                  </a:cubicBezTo>
                  <a:cubicBezTo>
                    <a:pt x="281" y="266"/>
                    <a:pt x="281" y="266"/>
                    <a:pt x="281" y="266"/>
                  </a:cubicBezTo>
                  <a:cubicBezTo>
                    <a:pt x="282" y="284"/>
                    <a:pt x="295" y="293"/>
                    <a:pt x="311" y="293"/>
                  </a:cubicBezTo>
                  <a:cubicBezTo>
                    <a:pt x="321" y="293"/>
                    <a:pt x="329" y="291"/>
                    <a:pt x="337" y="285"/>
                  </a:cubicBezTo>
                  <a:cubicBezTo>
                    <a:pt x="338" y="285"/>
                    <a:pt x="338" y="285"/>
                    <a:pt x="338" y="285"/>
                  </a:cubicBezTo>
                  <a:cubicBezTo>
                    <a:pt x="338" y="300"/>
                    <a:pt x="338" y="300"/>
                    <a:pt x="338" y="300"/>
                  </a:cubicBezTo>
                  <a:cubicBezTo>
                    <a:pt x="330" y="306"/>
                    <a:pt x="320" y="309"/>
                    <a:pt x="309" y="309"/>
                  </a:cubicBezTo>
                  <a:close/>
                  <a:moveTo>
                    <a:pt x="281" y="251"/>
                  </a:moveTo>
                  <a:cubicBezTo>
                    <a:pt x="327" y="251"/>
                    <a:pt x="327" y="251"/>
                    <a:pt x="327" y="251"/>
                  </a:cubicBezTo>
                  <a:cubicBezTo>
                    <a:pt x="327" y="237"/>
                    <a:pt x="320" y="227"/>
                    <a:pt x="306" y="227"/>
                  </a:cubicBezTo>
                  <a:cubicBezTo>
                    <a:pt x="292" y="227"/>
                    <a:pt x="284" y="237"/>
                    <a:pt x="281" y="251"/>
                  </a:cubicBezTo>
                  <a:close/>
                  <a:moveTo>
                    <a:pt x="382" y="228"/>
                  </a:moveTo>
                  <a:cubicBezTo>
                    <a:pt x="386" y="218"/>
                    <a:pt x="395" y="212"/>
                    <a:pt x="405" y="212"/>
                  </a:cubicBezTo>
                  <a:cubicBezTo>
                    <a:pt x="409" y="212"/>
                    <a:pt x="413" y="213"/>
                    <a:pt x="414" y="214"/>
                  </a:cubicBezTo>
                  <a:cubicBezTo>
                    <a:pt x="414" y="231"/>
                    <a:pt x="414" y="231"/>
                    <a:pt x="414" y="231"/>
                  </a:cubicBezTo>
                  <a:cubicBezTo>
                    <a:pt x="414" y="231"/>
                    <a:pt x="414" y="231"/>
                    <a:pt x="414" y="231"/>
                  </a:cubicBezTo>
                  <a:cubicBezTo>
                    <a:pt x="411" y="230"/>
                    <a:pt x="407" y="229"/>
                    <a:pt x="403" y="229"/>
                  </a:cubicBezTo>
                  <a:cubicBezTo>
                    <a:pt x="393" y="229"/>
                    <a:pt x="385" y="236"/>
                    <a:pt x="382" y="246"/>
                  </a:cubicBezTo>
                  <a:cubicBezTo>
                    <a:pt x="382" y="307"/>
                    <a:pt x="382" y="307"/>
                    <a:pt x="382" y="307"/>
                  </a:cubicBezTo>
                  <a:cubicBezTo>
                    <a:pt x="365" y="307"/>
                    <a:pt x="365" y="307"/>
                    <a:pt x="365" y="307"/>
                  </a:cubicBezTo>
                  <a:cubicBezTo>
                    <a:pt x="365" y="214"/>
                    <a:pt x="365" y="214"/>
                    <a:pt x="365" y="214"/>
                  </a:cubicBezTo>
                  <a:cubicBezTo>
                    <a:pt x="382" y="214"/>
                    <a:pt x="382" y="214"/>
                    <a:pt x="382" y="214"/>
                  </a:cubicBezTo>
                  <a:cubicBezTo>
                    <a:pt x="382" y="228"/>
                    <a:pt x="382" y="228"/>
                    <a:pt x="382" y="228"/>
                  </a:cubicBezTo>
                  <a:close/>
                  <a:moveTo>
                    <a:pt x="474" y="212"/>
                  </a:moveTo>
                  <a:cubicBezTo>
                    <a:pt x="502" y="212"/>
                    <a:pt x="516" y="235"/>
                    <a:pt x="516" y="260"/>
                  </a:cubicBezTo>
                  <a:cubicBezTo>
                    <a:pt x="516" y="286"/>
                    <a:pt x="502" y="309"/>
                    <a:pt x="474" y="309"/>
                  </a:cubicBezTo>
                  <a:cubicBezTo>
                    <a:pt x="463" y="309"/>
                    <a:pt x="453" y="303"/>
                    <a:pt x="448" y="296"/>
                  </a:cubicBezTo>
                  <a:cubicBezTo>
                    <a:pt x="448" y="342"/>
                    <a:pt x="448" y="342"/>
                    <a:pt x="448" y="342"/>
                  </a:cubicBezTo>
                  <a:cubicBezTo>
                    <a:pt x="430" y="342"/>
                    <a:pt x="430" y="342"/>
                    <a:pt x="430" y="342"/>
                  </a:cubicBezTo>
                  <a:cubicBezTo>
                    <a:pt x="430" y="214"/>
                    <a:pt x="430" y="214"/>
                    <a:pt x="430" y="214"/>
                  </a:cubicBezTo>
                  <a:cubicBezTo>
                    <a:pt x="448" y="214"/>
                    <a:pt x="448" y="214"/>
                    <a:pt x="448" y="214"/>
                  </a:cubicBezTo>
                  <a:cubicBezTo>
                    <a:pt x="448" y="224"/>
                    <a:pt x="448" y="224"/>
                    <a:pt x="448" y="224"/>
                  </a:cubicBezTo>
                  <a:cubicBezTo>
                    <a:pt x="453" y="218"/>
                    <a:pt x="463" y="212"/>
                    <a:pt x="474" y="212"/>
                  </a:cubicBezTo>
                  <a:close/>
                  <a:moveTo>
                    <a:pt x="471" y="293"/>
                  </a:moveTo>
                  <a:cubicBezTo>
                    <a:pt x="488" y="293"/>
                    <a:pt x="498" y="279"/>
                    <a:pt x="498" y="260"/>
                  </a:cubicBezTo>
                  <a:cubicBezTo>
                    <a:pt x="498" y="242"/>
                    <a:pt x="488" y="228"/>
                    <a:pt x="471" y="228"/>
                  </a:cubicBezTo>
                  <a:cubicBezTo>
                    <a:pt x="461" y="228"/>
                    <a:pt x="453" y="233"/>
                    <a:pt x="448" y="243"/>
                  </a:cubicBezTo>
                  <a:cubicBezTo>
                    <a:pt x="448" y="278"/>
                    <a:pt x="448" y="278"/>
                    <a:pt x="448" y="278"/>
                  </a:cubicBezTo>
                  <a:cubicBezTo>
                    <a:pt x="453" y="287"/>
                    <a:pt x="461" y="293"/>
                    <a:pt x="471" y="293"/>
                  </a:cubicBezTo>
                  <a:close/>
                  <a:moveTo>
                    <a:pt x="554" y="228"/>
                  </a:moveTo>
                  <a:cubicBezTo>
                    <a:pt x="558" y="218"/>
                    <a:pt x="567" y="212"/>
                    <a:pt x="577" y="212"/>
                  </a:cubicBezTo>
                  <a:cubicBezTo>
                    <a:pt x="581" y="212"/>
                    <a:pt x="585" y="213"/>
                    <a:pt x="587" y="214"/>
                  </a:cubicBezTo>
                  <a:cubicBezTo>
                    <a:pt x="587" y="231"/>
                    <a:pt x="587" y="231"/>
                    <a:pt x="587" y="231"/>
                  </a:cubicBezTo>
                  <a:cubicBezTo>
                    <a:pt x="586" y="231"/>
                    <a:pt x="586" y="231"/>
                    <a:pt x="586" y="231"/>
                  </a:cubicBezTo>
                  <a:cubicBezTo>
                    <a:pt x="583" y="230"/>
                    <a:pt x="579" y="229"/>
                    <a:pt x="575" y="229"/>
                  </a:cubicBezTo>
                  <a:cubicBezTo>
                    <a:pt x="565" y="229"/>
                    <a:pt x="557" y="236"/>
                    <a:pt x="554" y="246"/>
                  </a:cubicBezTo>
                  <a:cubicBezTo>
                    <a:pt x="554" y="307"/>
                    <a:pt x="554" y="307"/>
                    <a:pt x="554" y="307"/>
                  </a:cubicBezTo>
                  <a:cubicBezTo>
                    <a:pt x="537" y="307"/>
                    <a:pt x="537" y="307"/>
                    <a:pt x="537" y="307"/>
                  </a:cubicBezTo>
                  <a:cubicBezTo>
                    <a:pt x="537" y="214"/>
                    <a:pt x="537" y="214"/>
                    <a:pt x="537" y="214"/>
                  </a:cubicBezTo>
                  <a:cubicBezTo>
                    <a:pt x="554" y="214"/>
                    <a:pt x="554" y="214"/>
                    <a:pt x="554" y="214"/>
                  </a:cubicBezTo>
                  <a:cubicBezTo>
                    <a:pt x="554" y="228"/>
                    <a:pt x="554" y="228"/>
                    <a:pt x="554" y="228"/>
                  </a:cubicBezTo>
                  <a:close/>
                  <a:moveTo>
                    <a:pt x="612" y="176"/>
                  </a:moveTo>
                  <a:cubicBezTo>
                    <a:pt x="618" y="176"/>
                    <a:pt x="623" y="181"/>
                    <a:pt x="623" y="187"/>
                  </a:cubicBezTo>
                  <a:cubicBezTo>
                    <a:pt x="623" y="193"/>
                    <a:pt x="618" y="198"/>
                    <a:pt x="612" y="198"/>
                  </a:cubicBezTo>
                  <a:cubicBezTo>
                    <a:pt x="606" y="198"/>
                    <a:pt x="601" y="193"/>
                    <a:pt x="601" y="187"/>
                  </a:cubicBezTo>
                  <a:cubicBezTo>
                    <a:pt x="601" y="181"/>
                    <a:pt x="606" y="176"/>
                    <a:pt x="612" y="176"/>
                  </a:cubicBezTo>
                  <a:close/>
                  <a:moveTo>
                    <a:pt x="603" y="214"/>
                  </a:moveTo>
                  <a:cubicBezTo>
                    <a:pt x="621" y="214"/>
                    <a:pt x="621" y="214"/>
                    <a:pt x="621" y="214"/>
                  </a:cubicBezTo>
                  <a:cubicBezTo>
                    <a:pt x="621" y="307"/>
                    <a:pt x="621" y="307"/>
                    <a:pt x="621" y="307"/>
                  </a:cubicBezTo>
                  <a:cubicBezTo>
                    <a:pt x="603" y="307"/>
                    <a:pt x="603" y="307"/>
                    <a:pt x="603" y="307"/>
                  </a:cubicBezTo>
                  <a:lnTo>
                    <a:pt x="603" y="214"/>
                  </a:lnTo>
                  <a:close/>
                  <a:moveTo>
                    <a:pt x="683" y="252"/>
                  </a:moveTo>
                  <a:cubicBezTo>
                    <a:pt x="696" y="257"/>
                    <a:pt x="711" y="262"/>
                    <a:pt x="711" y="280"/>
                  </a:cubicBezTo>
                  <a:cubicBezTo>
                    <a:pt x="711" y="299"/>
                    <a:pt x="696" y="309"/>
                    <a:pt x="675" y="309"/>
                  </a:cubicBezTo>
                  <a:cubicBezTo>
                    <a:pt x="663" y="309"/>
                    <a:pt x="651" y="306"/>
                    <a:pt x="644" y="300"/>
                  </a:cubicBezTo>
                  <a:cubicBezTo>
                    <a:pt x="644" y="283"/>
                    <a:pt x="644" y="283"/>
                    <a:pt x="644" y="283"/>
                  </a:cubicBezTo>
                  <a:cubicBezTo>
                    <a:pt x="645" y="283"/>
                    <a:pt x="645" y="283"/>
                    <a:pt x="645" y="283"/>
                  </a:cubicBezTo>
                  <a:cubicBezTo>
                    <a:pt x="653" y="291"/>
                    <a:pt x="664" y="294"/>
                    <a:pt x="675" y="294"/>
                  </a:cubicBezTo>
                  <a:cubicBezTo>
                    <a:pt x="685" y="294"/>
                    <a:pt x="694" y="290"/>
                    <a:pt x="694" y="282"/>
                  </a:cubicBezTo>
                  <a:cubicBezTo>
                    <a:pt x="694" y="274"/>
                    <a:pt x="687" y="272"/>
                    <a:pt x="672" y="267"/>
                  </a:cubicBezTo>
                  <a:cubicBezTo>
                    <a:pt x="659" y="263"/>
                    <a:pt x="644" y="258"/>
                    <a:pt x="644" y="240"/>
                  </a:cubicBezTo>
                  <a:cubicBezTo>
                    <a:pt x="644" y="223"/>
                    <a:pt x="659" y="212"/>
                    <a:pt x="678" y="212"/>
                  </a:cubicBezTo>
                  <a:cubicBezTo>
                    <a:pt x="689" y="212"/>
                    <a:pt x="699" y="214"/>
                    <a:pt x="706" y="220"/>
                  </a:cubicBezTo>
                  <a:cubicBezTo>
                    <a:pt x="706" y="236"/>
                    <a:pt x="706" y="236"/>
                    <a:pt x="706" y="236"/>
                  </a:cubicBezTo>
                  <a:cubicBezTo>
                    <a:pt x="706" y="236"/>
                    <a:pt x="706" y="236"/>
                    <a:pt x="706" y="236"/>
                  </a:cubicBezTo>
                  <a:cubicBezTo>
                    <a:pt x="698" y="230"/>
                    <a:pt x="689" y="227"/>
                    <a:pt x="678" y="227"/>
                  </a:cubicBezTo>
                  <a:cubicBezTo>
                    <a:pt x="667" y="227"/>
                    <a:pt x="661" y="232"/>
                    <a:pt x="661" y="238"/>
                  </a:cubicBezTo>
                  <a:cubicBezTo>
                    <a:pt x="661" y="246"/>
                    <a:pt x="668" y="248"/>
                    <a:pt x="683" y="252"/>
                  </a:cubicBezTo>
                  <a:close/>
                  <a:moveTo>
                    <a:pt x="772" y="309"/>
                  </a:moveTo>
                  <a:cubicBezTo>
                    <a:pt x="745" y="309"/>
                    <a:pt x="726" y="290"/>
                    <a:pt x="726" y="261"/>
                  </a:cubicBezTo>
                  <a:cubicBezTo>
                    <a:pt x="726" y="232"/>
                    <a:pt x="744" y="212"/>
                    <a:pt x="769" y="212"/>
                  </a:cubicBezTo>
                  <a:cubicBezTo>
                    <a:pt x="794" y="212"/>
                    <a:pt x="807" y="230"/>
                    <a:pt x="807" y="258"/>
                  </a:cubicBezTo>
                  <a:cubicBezTo>
                    <a:pt x="807" y="266"/>
                    <a:pt x="807" y="266"/>
                    <a:pt x="807" y="266"/>
                  </a:cubicBezTo>
                  <a:cubicBezTo>
                    <a:pt x="744" y="266"/>
                    <a:pt x="744" y="266"/>
                    <a:pt x="744" y="266"/>
                  </a:cubicBezTo>
                  <a:cubicBezTo>
                    <a:pt x="746" y="284"/>
                    <a:pt x="758" y="293"/>
                    <a:pt x="774" y="293"/>
                  </a:cubicBezTo>
                  <a:cubicBezTo>
                    <a:pt x="785" y="293"/>
                    <a:pt x="792" y="291"/>
                    <a:pt x="800" y="285"/>
                  </a:cubicBezTo>
                  <a:cubicBezTo>
                    <a:pt x="801" y="285"/>
                    <a:pt x="801" y="285"/>
                    <a:pt x="801" y="285"/>
                  </a:cubicBezTo>
                  <a:cubicBezTo>
                    <a:pt x="801" y="300"/>
                    <a:pt x="801" y="300"/>
                    <a:pt x="801" y="300"/>
                  </a:cubicBezTo>
                  <a:cubicBezTo>
                    <a:pt x="793" y="306"/>
                    <a:pt x="783" y="309"/>
                    <a:pt x="772" y="309"/>
                  </a:cubicBezTo>
                  <a:close/>
                  <a:moveTo>
                    <a:pt x="744" y="251"/>
                  </a:moveTo>
                  <a:cubicBezTo>
                    <a:pt x="791" y="251"/>
                    <a:pt x="791" y="251"/>
                    <a:pt x="791" y="251"/>
                  </a:cubicBezTo>
                  <a:cubicBezTo>
                    <a:pt x="790" y="237"/>
                    <a:pt x="783" y="227"/>
                    <a:pt x="769" y="227"/>
                  </a:cubicBezTo>
                  <a:cubicBezTo>
                    <a:pt x="756" y="227"/>
                    <a:pt x="747" y="237"/>
                    <a:pt x="744" y="25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solidFill>
                  <a:prstClr val="black"/>
                </a:solidFill>
              </a:endParaRPr>
            </a:p>
          </p:txBody>
        </p:sp>
      </p:grpSp>
      <p:sp>
        <p:nvSpPr>
          <p:cNvPr id="13" name="Rectangle 12"/>
          <p:cNvSpPr/>
          <p:nvPr userDrawn="1"/>
        </p:nvSpPr>
        <p:spPr bwMode="ltGray">
          <a:xfrm>
            <a:off x="228600" y="228600"/>
            <a:ext cx="11734800" cy="6400800"/>
          </a:xfrm>
          <a:prstGeom prst="rect">
            <a:avLst/>
          </a:prstGeom>
          <a:noFill/>
          <a:ln w="190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dirty="0">
              <a:solidFill>
                <a:prstClr val="white"/>
              </a:solidFill>
            </a:endParaRPr>
          </a:p>
        </p:txBody>
      </p:sp>
    </p:spTree>
    <p:extLst>
      <p:ext uri="{BB962C8B-B14F-4D97-AF65-F5344CB8AC3E}">
        <p14:creationId xmlns:p14="http://schemas.microsoft.com/office/powerpoint/2010/main" val="2070731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609441" y="519236"/>
            <a:ext cx="10969943" cy="395164"/>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endParaRPr dirty="0"/>
          </a:p>
        </p:txBody>
      </p:sp>
    </p:spTree>
    <p:extLst>
      <p:ext uri="{BB962C8B-B14F-4D97-AF65-F5344CB8AC3E}">
        <p14:creationId xmlns:p14="http://schemas.microsoft.com/office/powerpoint/2010/main" val="3777739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Green Frame Divider">
    <p:spTree>
      <p:nvGrpSpPr>
        <p:cNvPr id="1" name=""/>
        <p:cNvGrpSpPr/>
        <p:nvPr/>
      </p:nvGrpSpPr>
      <p:grpSpPr>
        <a:xfrm>
          <a:off x="0" y="0"/>
          <a:ext cx="0" cy="0"/>
          <a:chOff x="0" y="0"/>
          <a:chExt cx="0" cy="0"/>
        </a:xfrm>
      </p:grpSpPr>
      <p:sp>
        <p:nvSpPr>
          <p:cNvPr id="2" name="Title 1"/>
          <p:cNvSpPr>
            <a:spLocks noGrp="1"/>
          </p:cNvSpPr>
          <p:nvPr>
            <p:ph type="title"/>
          </p:nvPr>
        </p:nvSpPr>
        <p:spPr>
          <a:xfrm>
            <a:off x="608013" y="2571746"/>
            <a:ext cx="8228011" cy="576263"/>
          </a:xfrm>
        </p:spPr>
        <p:txBody>
          <a:bodyPr>
            <a:noAutofit/>
          </a:bodyPr>
          <a:lstStyle>
            <a:lvl1pPr>
              <a:defRPr sz="4000">
                <a:latin typeface="Arial" panose="020B0604020202020204" pitchFamily="34" charset="0"/>
                <a:cs typeface="Arial" panose="020B0604020202020204" pitchFamily="34" charset="0"/>
              </a:defRPr>
            </a:lvl1pPr>
          </a:lstStyle>
          <a:p>
            <a:r>
              <a:rPr lang="en-US" dirty="0"/>
              <a:t>Click to edit Master title style</a:t>
            </a:r>
            <a:endParaRPr dirty="0"/>
          </a:p>
        </p:txBody>
      </p:sp>
      <p:sp>
        <p:nvSpPr>
          <p:cNvPr id="11" name="Text Placeholder 9"/>
          <p:cNvSpPr>
            <a:spLocks noGrp="1"/>
          </p:cNvSpPr>
          <p:nvPr>
            <p:ph type="body" sz="quarter" idx="14"/>
          </p:nvPr>
        </p:nvSpPr>
        <p:spPr>
          <a:xfrm>
            <a:off x="608014" y="3149201"/>
            <a:ext cx="8228011" cy="533400"/>
          </a:xfrm>
        </p:spPr>
        <p:txBody>
          <a:bodyPr>
            <a:noAutofit/>
          </a:bodyPr>
          <a:lstStyle>
            <a:lvl1pPr marL="0" indent="0">
              <a:spcBef>
                <a:spcPts val="0"/>
              </a:spcBef>
              <a:buFontTx/>
              <a:buNone/>
              <a:defRPr sz="3200">
                <a:latin typeface="Arial" panose="020B0604020202020204" pitchFamily="34" charset="0"/>
                <a:cs typeface="Arial" panose="020B0604020202020204" pitchFamily="34" charset="0"/>
              </a:defRPr>
            </a:lvl1pPr>
            <a:lvl2pPr marL="0" indent="0">
              <a:spcBef>
                <a:spcPts val="0"/>
              </a:spcBef>
              <a:buFontTx/>
              <a:buNone/>
              <a:defRPr sz="2000"/>
            </a:lvl2pPr>
            <a:lvl3pPr marL="0" indent="0">
              <a:spcBef>
                <a:spcPts val="0"/>
              </a:spcBef>
              <a:buFontTx/>
              <a:buNone/>
              <a:defRPr sz="2000"/>
            </a:lvl3pPr>
            <a:lvl4pPr marL="0" indent="0">
              <a:spcBef>
                <a:spcPts val="0"/>
              </a:spcBef>
              <a:buFontTx/>
              <a:buNone/>
              <a:defRPr sz="2000"/>
            </a:lvl4pPr>
            <a:lvl5pPr marL="0" indent="0">
              <a:spcBef>
                <a:spcPts val="0"/>
              </a:spcBef>
              <a:buFontTx/>
              <a:buNone/>
              <a:defRPr sz="2000"/>
            </a:lvl5pPr>
            <a:lvl6pPr marL="0" indent="0">
              <a:spcBef>
                <a:spcPts val="0"/>
              </a:spcBef>
              <a:buFontTx/>
              <a:buNone/>
              <a:defRPr sz="2000"/>
            </a:lvl6pPr>
            <a:lvl7pPr marL="0" indent="0">
              <a:spcBef>
                <a:spcPts val="0"/>
              </a:spcBef>
              <a:buFontTx/>
              <a:buNone/>
              <a:defRPr sz="2000"/>
            </a:lvl7pPr>
            <a:lvl8pPr marL="0" indent="0">
              <a:spcBef>
                <a:spcPts val="0"/>
              </a:spcBef>
              <a:buFontTx/>
              <a:buNone/>
              <a:defRPr sz="2000"/>
            </a:lvl8pPr>
            <a:lvl9pPr marL="0" indent="0">
              <a:spcBef>
                <a:spcPts val="0"/>
              </a:spcBef>
              <a:buFontTx/>
              <a:buNone/>
              <a:defRPr sz="2000"/>
            </a:lvl9pPr>
          </a:lstStyle>
          <a:p>
            <a:pPr lvl="0"/>
            <a:r>
              <a:rPr lang="en-US"/>
              <a:t>Click to edit Master text styles</a:t>
            </a:r>
          </a:p>
        </p:txBody>
      </p:sp>
      <p:sp>
        <p:nvSpPr>
          <p:cNvPr id="10" name="Freeform 9"/>
          <p:cNvSpPr/>
          <p:nvPr/>
        </p:nvSpPr>
        <p:spPr>
          <a:xfrm>
            <a:off x="608013" y="462819"/>
            <a:ext cx="10986134" cy="1957368"/>
          </a:xfrm>
          <a:custGeom>
            <a:avLst/>
            <a:gdLst>
              <a:gd name="connsiteX0" fmla="*/ 188969 w 10986134"/>
              <a:gd name="connsiteY0" fmla="*/ 176957 h 1957368"/>
              <a:gd name="connsiteX1" fmla="*/ 188969 w 10986134"/>
              <a:gd name="connsiteY1" fmla="*/ 1768399 h 1957368"/>
              <a:gd name="connsiteX2" fmla="*/ 10797165 w 10986134"/>
              <a:gd name="connsiteY2" fmla="*/ 1768399 h 1957368"/>
              <a:gd name="connsiteX3" fmla="*/ 10797165 w 10986134"/>
              <a:gd name="connsiteY3" fmla="*/ 176957 h 1957368"/>
              <a:gd name="connsiteX4" fmla="*/ 10797165 w 10986134"/>
              <a:gd name="connsiteY4" fmla="*/ 0 h 1957368"/>
              <a:gd name="connsiteX5" fmla="*/ 10986134 w 10986134"/>
              <a:gd name="connsiteY5" fmla="*/ 0 h 1957368"/>
              <a:gd name="connsiteX6" fmla="*/ 10986134 w 10986134"/>
              <a:gd name="connsiteY6" fmla="*/ 1957368 h 1957368"/>
              <a:gd name="connsiteX7" fmla="*/ 10971369 w 10986134"/>
              <a:gd name="connsiteY7" fmla="*/ 1957368 h 1957368"/>
              <a:gd name="connsiteX8" fmla="*/ 10797165 w 10986134"/>
              <a:gd name="connsiteY8" fmla="*/ 1957368 h 1957368"/>
              <a:gd name="connsiteX9" fmla="*/ 188969 w 10986134"/>
              <a:gd name="connsiteY9" fmla="*/ 1957368 h 1957368"/>
              <a:gd name="connsiteX10" fmla="*/ 14764 w 10986134"/>
              <a:gd name="connsiteY10" fmla="*/ 1957368 h 1957368"/>
              <a:gd name="connsiteX11" fmla="*/ 0 w 10986134"/>
              <a:gd name="connsiteY11" fmla="*/ 1957368 h 1957368"/>
              <a:gd name="connsiteX12" fmla="*/ 0 w 10986134"/>
              <a:gd name="connsiteY12" fmla="*/ 0 h 1957368"/>
              <a:gd name="connsiteX13" fmla="*/ 14764 w 10986134"/>
              <a:gd name="connsiteY13" fmla="*/ 0 h 1957368"/>
              <a:gd name="connsiteX14" fmla="*/ 188969 w 10986134"/>
              <a:gd name="connsiteY14" fmla="*/ 0 h 1957368"/>
              <a:gd name="connsiteX15" fmla="*/ 10797165 w 10986134"/>
              <a:gd name="connsiteY15" fmla="*/ 0 h 1957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986134" h="1957368">
                <a:moveTo>
                  <a:pt x="188969" y="176957"/>
                </a:moveTo>
                <a:lnTo>
                  <a:pt x="188969" y="1768399"/>
                </a:lnTo>
                <a:lnTo>
                  <a:pt x="10797165" y="1768399"/>
                </a:lnTo>
                <a:lnTo>
                  <a:pt x="10797165" y="176957"/>
                </a:lnTo>
                <a:close/>
                <a:moveTo>
                  <a:pt x="10797165" y="0"/>
                </a:moveTo>
                <a:lnTo>
                  <a:pt x="10986134" y="0"/>
                </a:lnTo>
                <a:lnTo>
                  <a:pt x="10986134" y="1957368"/>
                </a:lnTo>
                <a:lnTo>
                  <a:pt x="10971369" y="1957368"/>
                </a:lnTo>
                <a:lnTo>
                  <a:pt x="10797165" y="1957368"/>
                </a:lnTo>
                <a:lnTo>
                  <a:pt x="188969" y="1957368"/>
                </a:lnTo>
                <a:lnTo>
                  <a:pt x="14764" y="1957368"/>
                </a:lnTo>
                <a:lnTo>
                  <a:pt x="0" y="1957368"/>
                </a:lnTo>
                <a:lnTo>
                  <a:pt x="0" y="0"/>
                </a:lnTo>
                <a:lnTo>
                  <a:pt x="14764" y="0"/>
                </a:lnTo>
                <a:lnTo>
                  <a:pt x="188969" y="0"/>
                </a:lnTo>
                <a:lnTo>
                  <a:pt x="10797165" y="0"/>
                </a:lnTo>
                <a:close/>
              </a:path>
            </a:pathLst>
          </a:cu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90000"/>
              </a:lnSpc>
            </a:pPr>
            <a:endParaRPr dirty="0">
              <a:solidFill>
                <a:prstClr val="white"/>
              </a:solidFill>
            </a:endParaRPr>
          </a:p>
        </p:txBody>
      </p:sp>
      <p:grpSp>
        <p:nvGrpSpPr>
          <p:cNvPr id="12" name="Group 11"/>
          <p:cNvGrpSpPr/>
          <p:nvPr/>
        </p:nvGrpSpPr>
        <p:grpSpPr>
          <a:xfrm>
            <a:off x="610272" y="6248401"/>
            <a:ext cx="969471" cy="390524"/>
            <a:chOff x="3578225" y="1146175"/>
            <a:chExt cx="5038725" cy="2111375"/>
          </a:xfrm>
        </p:grpSpPr>
        <p:sp>
          <p:nvSpPr>
            <p:cNvPr id="13" name="Freeform 5"/>
            <p:cNvSpPr>
              <a:spLocks noEditPoints="1"/>
            </p:cNvSpPr>
            <p:nvPr/>
          </p:nvSpPr>
          <p:spPr bwMode="auto">
            <a:xfrm>
              <a:off x="3578225" y="1146175"/>
              <a:ext cx="1725613" cy="498475"/>
            </a:xfrm>
            <a:custGeom>
              <a:avLst/>
              <a:gdLst>
                <a:gd name="T0" fmla="*/ 0 w 1087"/>
                <a:gd name="T1" fmla="*/ 0 h 314"/>
                <a:gd name="T2" fmla="*/ 0 w 1087"/>
                <a:gd name="T3" fmla="*/ 314 h 314"/>
                <a:gd name="T4" fmla="*/ 0 w 1087"/>
                <a:gd name="T5" fmla="*/ 314 h 314"/>
                <a:gd name="T6" fmla="*/ 1087 w 1087"/>
                <a:gd name="T7" fmla="*/ 314 h 314"/>
                <a:gd name="T8" fmla="*/ 1087 w 1087"/>
                <a:gd name="T9" fmla="*/ 0 h 314"/>
                <a:gd name="T10" fmla="*/ 0 w 1087"/>
                <a:gd name="T11" fmla="*/ 0 h 314"/>
                <a:gd name="T12" fmla="*/ 1018 w 1087"/>
                <a:gd name="T13" fmla="*/ 245 h 314"/>
                <a:gd name="T14" fmla="*/ 69 w 1087"/>
                <a:gd name="T15" fmla="*/ 245 h 314"/>
                <a:gd name="T16" fmla="*/ 69 w 1087"/>
                <a:gd name="T17" fmla="*/ 69 h 314"/>
                <a:gd name="T18" fmla="*/ 1018 w 1087"/>
                <a:gd name="T19" fmla="*/ 69 h 314"/>
                <a:gd name="T20" fmla="*/ 1018 w 1087"/>
                <a:gd name="T21" fmla="*/ 245 h 314"/>
                <a:gd name="T22" fmla="*/ 1018 w 1087"/>
                <a:gd name="T23" fmla="*/ 245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87" h="314">
                  <a:moveTo>
                    <a:pt x="0" y="0"/>
                  </a:moveTo>
                  <a:lnTo>
                    <a:pt x="0" y="314"/>
                  </a:lnTo>
                  <a:lnTo>
                    <a:pt x="0" y="314"/>
                  </a:lnTo>
                  <a:lnTo>
                    <a:pt x="1087" y="314"/>
                  </a:lnTo>
                  <a:lnTo>
                    <a:pt x="1087" y="0"/>
                  </a:lnTo>
                  <a:lnTo>
                    <a:pt x="0" y="0"/>
                  </a:lnTo>
                  <a:close/>
                  <a:moveTo>
                    <a:pt x="1018" y="245"/>
                  </a:moveTo>
                  <a:lnTo>
                    <a:pt x="69" y="245"/>
                  </a:lnTo>
                  <a:lnTo>
                    <a:pt x="69" y="69"/>
                  </a:lnTo>
                  <a:lnTo>
                    <a:pt x="1018" y="69"/>
                  </a:lnTo>
                  <a:lnTo>
                    <a:pt x="1018" y="245"/>
                  </a:lnTo>
                  <a:lnTo>
                    <a:pt x="1018" y="245"/>
                  </a:lnTo>
                  <a:close/>
                </a:path>
              </a:pathLst>
            </a:custGeom>
            <a:solidFill>
              <a:srgbClr val="00B3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dirty="0">
                <a:solidFill>
                  <a:prstClr val="black"/>
                </a:solidFill>
              </a:endParaRPr>
            </a:p>
          </p:txBody>
        </p:sp>
        <p:sp>
          <p:nvSpPr>
            <p:cNvPr id="14" name="Freeform 6"/>
            <p:cNvSpPr>
              <a:spLocks noEditPoints="1"/>
            </p:cNvSpPr>
            <p:nvPr/>
          </p:nvSpPr>
          <p:spPr bwMode="auto">
            <a:xfrm>
              <a:off x="3578225" y="1968500"/>
              <a:ext cx="5038725" cy="1289050"/>
            </a:xfrm>
            <a:custGeom>
              <a:avLst/>
              <a:gdLst>
                <a:gd name="T0" fmla="*/ 80 w 1341"/>
                <a:gd name="T1" fmla="*/ 52 h 342"/>
                <a:gd name="T2" fmla="*/ 29 w 1341"/>
                <a:gd name="T3" fmla="*/ 77 h 342"/>
                <a:gd name="T4" fmla="*/ 212 w 1341"/>
                <a:gd name="T5" fmla="*/ 93 h 342"/>
                <a:gd name="T6" fmla="*/ 174 w 1341"/>
                <a:gd name="T7" fmla="*/ 134 h 342"/>
                <a:gd name="T8" fmla="*/ 272 w 1341"/>
                <a:gd name="T9" fmla="*/ 132 h 342"/>
                <a:gd name="T10" fmla="*/ 276 w 1341"/>
                <a:gd name="T11" fmla="*/ 38 h 342"/>
                <a:gd name="T12" fmla="*/ 327 w 1341"/>
                <a:gd name="T13" fmla="*/ 132 h 342"/>
                <a:gd name="T14" fmla="*/ 398 w 1341"/>
                <a:gd name="T15" fmla="*/ 0 h 342"/>
                <a:gd name="T16" fmla="*/ 402 w 1341"/>
                <a:gd name="T17" fmla="*/ 134 h 342"/>
                <a:gd name="T18" fmla="*/ 448 w 1341"/>
                <a:gd name="T19" fmla="*/ 93 h 342"/>
                <a:gd name="T20" fmla="*/ 448 w 1341"/>
                <a:gd name="T21" fmla="*/ 74 h 342"/>
                <a:gd name="T22" fmla="*/ 642 w 1341"/>
                <a:gd name="T23" fmla="*/ 60 h 342"/>
                <a:gd name="T24" fmla="*/ 642 w 1341"/>
                <a:gd name="T25" fmla="*/ 131 h 342"/>
                <a:gd name="T26" fmla="*/ 570 w 1341"/>
                <a:gd name="T27" fmla="*/ 111 h 342"/>
                <a:gd name="T28" fmla="*/ 530 w 1341"/>
                <a:gd name="T29" fmla="*/ 60 h 342"/>
                <a:gd name="T30" fmla="*/ 558 w 1341"/>
                <a:gd name="T31" fmla="*/ 38 h 342"/>
                <a:gd name="T32" fmla="*/ 738 w 1341"/>
                <a:gd name="T33" fmla="*/ 89 h 342"/>
                <a:gd name="T34" fmla="*/ 787 w 1341"/>
                <a:gd name="T35" fmla="*/ 45 h 342"/>
                <a:gd name="T36" fmla="*/ 736 w 1341"/>
                <a:gd name="T37" fmla="*/ 65 h 342"/>
                <a:gd name="T38" fmla="*/ 848 w 1341"/>
                <a:gd name="T39" fmla="*/ 73 h 342"/>
                <a:gd name="T40" fmla="*/ 876 w 1341"/>
                <a:gd name="T41" fmla="*/ 73 h 342"/>
                <a:gd name="T42" fmla="*/ 833 w 1341"/>
                <a:gd name="T43" fmla="*/ 91 h 342"/>
                <a:gd name="T44" fmla="*/ 965 w 1341"/>
                <a:gd name="T45" fmla="*/ 43 h 342"/>
                <a:gd name="T46" fmla="*/ 964 w 1341"/>
                <a:gd name="T47" fmla="*/ 103 h 342"/>
                <a:gd name="T48" fmla="*/ 1010 w 1341"/>
                <a:gd name="T49" fmla="*/ 132 h 342"/>
                <a:gd name="T50" fmla="*/ 1070 w 1341"/>
                <a:gd name="T51" fmla="*/ 38 h 342"/>
                <a:gd name="T52" fmla="*/ 1010 w 1341"/>
                <a:gd name="T53" fmla="*/ 89 h 342"/>
                <a:gd name="T54" fmla="*/ 1133 w 1341"/>
                <a:gd name="T55" fmla="*/ 73 h 342"/>
                <a:gd name="T56" fmla="*/ 1160 w 1341"/>
                <a:gd name="T57" fmla="*/ 73 h 342"/>
                <a:gd name="T58" fmla="*/ 1117 w 1341"/>
                <a:gd name="T59" fmla="*/ 91 h 342"/>
                <a:gd name="T60" fmla="*/ 1239 w 1341"/>
                <a:gd name="T61" fmla="*/ 39 h 342"/>
                <a:gd name="T62" fmla="*/ 1180 w 1341"/>
                <a:gd name="T63" fmla="*/ 132 h 342"/>
                <a:gd name="T64" fmla="*/ 1246 w 1341"/>
                <a:gd name="T65" fmla="*/ 85 h 342"/>
                <a:gd name="T66" fmla="*/ 1314 w 1341"/>
                <a:gd name="T67" fmla="*/ 132 h 342"/>
                <a:gd name="T68" fmla="*/ 1295 w 1341"/>
                <a:gd name="T69" fmla="*/ 110 h 342"/>
                <a:gd name="T70" fmla="*/ 18 w 1341"/>
                <a:gd name="T71" fmla="*/ 231 h 342"/>
                <a:gd name="T72" fmla="*/ 81 w 1341"/>
                <a:gd name="T73" fmla="*/ 307 h 342"/>
                <a:gd name="T74" fmla="*/ 164 w 1341"/>
                <a:gd name="T75" fmla="*/ 307 h 342"/>
                <a:gd name="T76" fmla="*/ 103 w 1341"/>
                <a:gd name="T77" fmla="*/ 214 h 342"/>
                <a:gd name="T78" fmla="*/ 252 w 1341"/>
                <a:gd name="T79" fmla="*/ 229 h 342"/>
                <a:gd name="T80" fmla="*/ 252 w 1341"/>
                <a:gd name="T81" fmla="*/ 307 h 342"/>
                <a:gd name="T82" fmla="*/ 211 w 1341"/>
                <a:gd name="T83" fmla="*/ 214 h 342"/>
                <a:gd name="T84" fmla="*/ 305 w 1341"/>
                <a:gd name="T85" fmla="*/ 212 h 342"/>
                <a:gd name="T86" fmla="*/ 338 w 1341"/>
                <a:gd name="T87" fmla="*/ 285 h 342"/>
                <a:gd name="T88" fmla="*/ 281 w 1341"/>
                <a:gd name="T89" fmla="*/ 251 h 342"/>
                <a:gd name="T90" fmla="*/ 403 w 1341"/>
                <a:gd name="T91" fmla="*/ 229 h 342"/>
                <a:gd name="T92" fmla="*/ 382 w 1341"/>
                <a:gd name="T93" fmla="*/ 228 h 342"/>
                <a:gd name="T94" fmla="*/ 430 w 1341"/>
                <a:gd name="T95" fmla="*/ 342 h 342"/>
                <a:gd name="T96" fmla="*/ 498 w 1341"/>
                <a:gd name="T97" fmla="*/ 260 h 342"/>
                <a:gd name="T98" fmla="*/ 577 w 1341"/>
                <a:gd name="T99" fmla="*/ 212 h 342"/>
                <a:gd name="T100" fmla="*/ 554 w 1341"/>
                <a:gd name="T101" fmla="*/ 307 h 342"/>
                <a:gd name="T102" fmla="*/ 623 w 1341"/>
                <a:gd name="T103" fmla="*/ 187 h 342"/>
                <a:gd name="T104" fmla="*/ 621 w 1341"/>
                <a:gd name="T105" fmla="*/ 307 h 342"/>
                <a:gd name="T106" fmla="*/ 644 w 1341"/>
                <a:gd name="T107" fmla="*/ 300 h 342"/>
                <a:gd name="T108" fmla="*/ 644 w 1341"/>
                <a:gd name="T109" fmla="*/ 240 h 342"/>
                <a:gd name="T110" fmla="*/ 661 w 1341"/>
                <a:gd name="T111" fmla="*/ 238 h 342"/>
                <a:gd name="T112" fmla="*/ 807 w 1341"/>
                <a:gd name="T113" fmla="*/ 266 h 342"/>
                <a:gd name="T114" fmla="*/ 772 w 1341"/>
                <a:gd name="T115" fmla="*/ 309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341" h="342">
                  <a:moveTo>
                    <a:pt x="29" y="132"/>
                  </a:moveTo>
                  <a:cubicBezTo>
                    <a:pt x="0" y="132"/>
                    <a:pt x="0" y="132"/>
                    <a:pt x="0" y="132"/>
                  </a:cubicBezTo>
                  <a:cubicBezTo>
                    <a:pt x="0" y="0"/>
                    <a:pt x="0" y="0"/>
                    <a:pt x="0" y="0"/>
                  </a:cubicBezTo>
                  <a:cubicBezTo>
                    <a:pt x="29" y="0"/>
                    <a:pt x="29" y="0"/>
                    <a:pt x="29" y="0"/>
                  </a:cubicBezTo>
                  <a:cubicBezTo>
                    <a:pt x="29" y="52"/>
                    <a:pt x="29" y="52"/>
                    <a:pt x="29" y="52"/>
                  </a:cubicBezTo>
                  <a:cubicBezTo>
                    <a:pt x="80" y="52"/>
                    <a:pt x="80" y="52"/>
                    <a:pt x="80" y="52"/>
                  </a:cubicBezTo>
                  <a:cubicBezTo>
                    <a:pt x="80" y="0"/>
                    <a:pt x="80" y="0"/>
                    <a:pt x="80" y="0"/>
                  </a:cubicBezTo>
                  <a:cubicBezTo>
                    <a:pt x="109" y="0"/>
                    <a:pt x="109" y="0"/>
                    <a:pt x="109" y="0"/>
                  </a:cubicBezTo>
                  <a:cubicBezTo>
                    <a:pt x="109" y="132"/>
                    <a:pt x="109" y="132"/>
                    <a:pt x="109" y="132"/>
                  </a:cubicBezTo>
                  <a:cubicBezTo>
                    <a:pt x="80" y="132"/>
                    <a:pt x="80" y="132"/>
                    <a:pt x="80" y="132"/>
                  </a:cubicBezTo>
                  <a:cubicBezTo>
                    <a:pt x="80" y="77"/>
                    <a:pt x="80" y="77"/>
                    <a:pt x="80" y="77"/>
                  </a:cubicBezTo>
                  <a:cubicBezTo>
                    <a:pt x="29" y="77"/>
                    <a:pt x="29" y="77"/>
                    <a:pt x="29" y="77"/>
                  </a:cubicBezTo>
                  <a:lnTo>
                    <a:pt x="29" y="132"/>
                  </a:lnTo>
                  <a:close/>
                  <a:moveTo>
                    <a:pt x="174" y="134"/>
                  </a:moveTo>
                  <a:cubicBezTo>
                    <a:pt x="145" y="134"/>
                    <a:pt x="125" y="116"/>
                    <a:pt x="125" y="85"/>
                  </a:cubicBezTo>
                  <a:cubicBezTo>
                    <a:pt x="125" y="56"/>
                    <a:pt x="144" y="36"/>
                    <a:pt x="170" y="36"/>
                  </a:cubicBezTo>
                  <a:cubicBezTo>
                    <a:pt x="198" y="36"/>
                    <a:pt x="212" y="55"/>
                    <a:pt x="212" y="83"/>
                  </a:cubicBezTo>
                  <a:cubicBezTo>
                    <a:pt x="212" y="93"/>
                    <a:pt x="212" y="93"/>
                    <a:pt x="212" y="93"/>
                  </a:cubicBezTo>
                  <a:cubicBezTo>
                    <a:pt x="152" y="93"/>
                    <a:pt x="152" y="93"/>
                    <a:pt x="152" y="93"/>
                  </a:cubicBezTo>
                  <a:cubicBezTo>
                    <a:pt x="155" y="108"/>
                    <a:pt x="167" y="112"/>
                    <a:pt x="178" y="112"/>
                  </a:cubicBezTo>
                  <a:cubicBezTo>
                    <a:pt x="188" y="112"/>
                    <a:pt x="195" y="110"/>
                    <a:pt x="204" y="104"/>
                  </a:cubicBezTo>
                  <a:cubicBezTo>
                    <a:pt x="205" y="104"/>
                    <a:pt x="205" y="104"/>
                    <a:pt x="205" y="104"/>
                  </a:cubicBezTo>
                  <a:cubicBezTo>
                    <a:pt x="205" y="126"/>
                    <a:pt x="205" y="126"/>
                    <a:pt x="205" y="126"/>
                  </a:cubicBezTo>
                  <a:cubicBezTo>
                    <a:pt x="198" y="131"/>
                    <a:pt x="187" y="134"/>
                    <a:pt x="174" y="134"/>
                  </a:cubicBezTo>
                  <a:close/>
                  <a:moveTo>
                    <a:pt x="152" y="74"/>
                  </a:moveTo>
                  <a:cubicBezTo>
                    <a:pt x="186" y="74"/>
                    <a:pt x="186" y="74"/>
                    <a:pt x="186" y="74"/>
                  </a:cubicBezTo>
                  <a:cubicBezTo>
                    <a:pt x="186" y="64"/>
                    <a:pt x="182" y="58"/>
                    <a:pt x="170" y="58"/>
                  </a:cubicBezTo>
                  <a:cubicBezTo>
                    <a:pt x="162" y="58"/>
                    <a:pt x="155" y="61"/>
                    <a:pt x="152" y="74"/>
                  </a:cubicBezTo>
                  <a:close/>
                  <a:moveTo>
                    <a:pt x="287" y="77"/>
                  </a:moveTo>
                  <a:cubicBezTo>
                    <a:pt x="272" y="132"/>
                    <a:pt x="272" y="132"/>
                    <a:pt x="272" y="132"/>
                  </a:cubicBezTo>
                  <a:cubicBezTo>
                    <a:pt x="247" y="132"/>
                    <a:pt x="247" y="132"/>
                    <a:pt x="247" y="132"/>
                  </a:cubicBezTo>
                  <a:cubicBezTo>
                    <a:pt x="218" y="39"/>
                    <a:pt x="218" y="39"/>
                    <a:pt x="218" y="39"/>
                  </a:cubicBezTo>
                  <a:cubicBezTo>
                    <a:pt x="218" y="38"/>
                    <a:pt x="218" y="38"/>
                    <a:pt x="218" y="38"/>
                  </a:cubicBezTo>
                  <a:cubicBezTo>
                    <a:pt x="246" y="38"/>
                    <a:pt x="246" y="38"/>
                    <a:pt x="246" y="38"/>
                  </a:cubicBezTo>
                  <a:cubicBezTo>
                    <a:pt x="261" y="93"/>
                    <a:pt x="261" y="93"/>
                    <a:pt x="261" y="93"/>
                  </a:cubicBezTo>
                  <a:cubicBezTo>
                    <a:pt x="276" y="38"/>
                    <a:pt x="276" y="38"/>
                    <a:pt x="276" y="38"/>
                  </a:cubicBezTo>
                  <a:cubicBezTo>
                    <a:pt x="298" y="38"/>
                    <a:pt x="298" y="38"/>
                    <a:pt x="298" y="38"/>
                  </a:cubicBezTo>
                  <a:cubicBezTo>
                    <a:pt x="313" y="93"/>
                    <a:pt x="313" y="93"/>
                    <a:pt x="313" y="93"/>
                  </a:cubicBezTo>
                  <a:cubicBezTo>
                    <a:pt x="329" y="38"/>
                    <a:pt x="329" y="38"/>
                    <a:pt x="329" y="38"/>
                  </a:cubicBezTo>
                  <a:cubicBezTo>
                    <a:pt x="355" y="38"/>
                    <a:pt x="355" y="38"/>
                    <a:pt x="355" y="38"/>
                  </a:cubicBezTo>
                  <a:cubicBezTo>
                    <a:pt x="355" y="39"/>
                    <a:pt x="355" y="39"/>
                    <a:pt x="355" y="39"/>
                  </a:cubicBezTo>
                  <a:cubicBezTo>
                    <a:pt x="327" y="132"/>
                    <a:pt x="327" y="132"/>
                    <a:pt x="327" y="132"/>
                  </a:cubicBezTo>
                  <a:cubicBezTo>
                    <a:pt x="302" y="132"/>
                    <a:pt x="302" y="132"/>
                    <a:pt x="302" y="132"/>
                  </a:cubicBezTo>
                  <a:lnTo>
                    <a:pt x="287" y="77"/>
                  </a:lnTo>
                  <a:close/>
                  <a:moveTo>
                    <a:pt x="402" y="134"/>
                  </a:moveTo>
                  <a:cubicBezTo>
                    <a:pt x="379" y="134"/>
                    <a:pt x="370" y="125"/>
                    <a:pt x="370" y="104"/>
                  </a:cubicBezTo>
                  <a:cubicBezTo>
                    <a:pt x="370" y="0"/>
                    <a:pt x="370" y="0"/>
                    <a:pt x="370" y="0"/>
                  </a:cubicBezTo>
                  <a:cubicBezTo>
                    <a:pt x="398" y="0"/>
                    <a:pt x="398" y="0"/>
                    <a:pt x="398" y="0"/>
                  </a:cubicBezTo>
                  <a:cubicBezTo>
                    <a:pt x="398" y="102"/>
                    <a:pt x="398" y="102"/>
                    <a:pt x="398" y="102"/>
                  </a:cubicBezTo>
                  <a:cubicBezTo>
                    <a:pt x="398" y="108"/>
                    <a:pt x="400" y="111"/>
                    <a:pt x="406" y="111"/>
                  </a:cubicBezTo>
                  <a:cubicBezTo>
                    <a:pt x="408" y="111"/>
                    <a:pt x="410" y="110"/>
                    <a:pt x="412" y="109"/>
                  </a:cubicBezTo>
                  <a:cubicBezTo>
                    <a:pt x="413" y="109"/>
                    <a:pt x="413" y="109"/>
                    <a:pt x="413" y="109"/>
                  </a:cubicBezTo>
                  <a:cubicBezTo>
                    <a:pt x="413" y="132"/>
                    <a:pt x="413" y="132"/>
                    <a:pt x="413" y="132"/>
                  </a:cubicBezTo>
                  <a:cubicBezTo>
                    <a:pt x="410" y="133"/>
                    <a:pt x="406" y="134"/>
                    <a:pt x="402" y="134"/>
                  </a:cubicBezTo>
                  <a:close/>
                  <a:moveTo>
                    <a:pt x="469" y="134"/>
                  </a:moveTo>
                  <a:cubicBezTo>
                    <a:pt x="440" y="134"/>
                    <a:pt x="420" y="116"/>
                    <a:pt x="420" y="85"/>
                  </a:cubicBezTo>
                  <a:cubicBezTo>
                    <a:pt x="420" y="56"/>
                    <a:pt x="440" y="36"/>
                    <a:pt x="465" y="36"/>
                  </a:cubicBezTo>
                  <a:cubicBezTo>
                    <a:pt x="494" y="36"/>
                    <a:pt x="507" y="55"/>
                    <a:pt x="507" y="83"/>
                  </a:cubicBezTo>
                  <a:cubicBezTo>
                    <a:pt x="507" y="93"/>
                    <a:pt x="507" y="93"/>
                    <a:pt x="507" y="93"/>
                  </a:cubicBezTo>
                  <a:cubicBezTo>
                    <a:pt x="448" y="93"/>
                    <a:pt x="448" y="93"/>
                    <a:pt x="448" y="93"/>
                  </a:cubicBezTo>
                  <a:cubicBezTo>
                    <a:pt x="451" y="108"/>
                    <a:pt x="462" y="112"/>
                    <a:pt x="474" y="112"/>
                  </a:cubicBezTo>
                  <a:cubicBezTo>
                    <a:pt x="484" y="112"/>
                    <a:pt x="491" y="110"/>
                    <a:pt x="500" y="104"/>
                  </a:cubicBezTo>
                  <a:cubicBezTo>
                    <a:pt x="501" y="104"/>
                    <a:pt x="501" y="104"/>
                    <a:pt x="501" y="104"/>
                  </a:cubicBezTo>
                  <a:cubicBezTo>
                    <a:pt x="501" y="126"/>
                    <a:pt x="501" y="126"/>
                    <a:pt x="501" y="126"/>
                  </a:cubicBezTo>
                  <a:cubicBezTo>
                    <a:pt x="493" y="131"/>
                    <a:pt x="482" y="134"/>
                    <a:pt x="469" y="134"/>
                  </a:cubicBezTo>
                  <a:close/>
                  <a:moveTo>
                    <a:pt x="448" y="74"/>
                  </a:moveTo>
                  <a:cubicBezTo>
                    <a:pt x="482" y="74"/>
                    <a:pt x="482" y="74"/>
                    <a:pt x="482" y="74"/>
                  </a:cubicBezTo>
                  <a:cubicBezTo>
                    <a:pt x="481" y="64"/>
                    <a:pt x="477" y="58"/>
                    <a:pt x="466" y="58"/>
                  </a:cubicBezTo>
                  <a:cubicBezTo>
                    <a:pt x="457" y="58"/>
                    <a:pt x="450" y="61"/>
                    <a:pt x="448" y="74"/>
                  </a:cubicBezTo>
                  <a:close/>
                  <a:moveTo>
                    <a:pt x="622" y="38"/>
                  </a:moveTo>
                  <a:cubicBezTo>
                    <a:pt x="642" y="38"/>
                    <a:pt x="642" y="38"/>
                    <a:pt x="642" y="38"/>
                  </a:cubicBezTo>
                  <a:cubicBezTo>
                    <a:pt x="642" y="60"/>
                    <a:pt x="642" y="60"/>
                    <a:pt x="642" y="60"/>
                  </a:cubicBezTo>
                  <a:cubicBezTo>
                    <a:pt x="622" y="60"/>
                    <a:pt x="622" y="60"/>
                    <a:pt x="622" y="60"/>
                  </a:cubicBezTo>
                  <a:cubicBezTo>
                    <a:pt x="622" y="99"/>
                    <a:pt x="622" y="99"/>
                    <a:pt x="622" y="99"/>
                  </a:cubicBezTo>
                  <a:cubicBezTo>
                    <a:pt x="622" y="107"/>
                    <a:pt x="625" y="111"/>
                    <a:pt x="633" y="111"/>
                  </a:cubicBezTo>
                  <a:cubicBezTo>
                    <a:pt x="636" y="111"/>
                    <a:pt x="639" y="110"/>
                    <a:pt x="642" y="109"/>
                  </a:cubicBezTo>
                  <a:cubicBezTo>
                    <a:pt x="642" y="109"/>
                    <a:pt x="642" y="109"/>
                    <a:pt x="642" y="109"/>
                  </a:cubicBezTo>
                  <a:cubicBezTo>
                    <a:pt x="642" y="131"/>
                    <a:pt x="642" y="131"/>
                    <a:pt x="642" y="131"/>
                  </a:cubicBezTo>
                  <a:cubicBezTo>
                    <a:pt x="639" y="132"/>
                    <a:pt x="633" y="134"/>
                    <a:pt x="625" y="134"/>
                  </a:cubicBezTo>
                  <a:cubicBezTo>
                    <a:pt x="603" y="134"/>
                    <a:pt x="594" y="124"/>
                    <a:pt x="594" y="100"/>
                  </a:cubicBezTo>
                  <a:cubicBezTo>
                    <a:pt x="594" y="60"/>
                    <a:pt x="594" y="60"/>
                    <a:pt x="594" y="60"/>
                  </a:cubicBezTo>
                  <a:cubicBezTo>
                    <a:pt x="558" y="60"/>
                    <a:pt x="558" y="60"/>
                    <a:pt x="558" y="60"/>
                  </a:cubicBezTo>
                  <a:cubicBezTo>
                    <a:pt x="558" y="99"/>
                    <a:pt x="558" y="99"/>
                    <a:pt x="558" y="99"/>
                  </a:cubicBezTo>
                  <a:cubicBezTo>
                    <a:pt x="558" y="107"/>
                    <a:pt x="561" y="111"/>
                    <a:pt x="570" y="111"/>
                  </a:cubicBezTo>
                  <a:cubicBezTo>
                    <a:pt x="572" y="111"/>
                    <a:pt x="575" y="110"/>
                    <a:pt x="578" y="109"/>
                  </a:cubicBezTo>
                  <a:cubicBezTo>
                    <a:pt x="579" y="109"/>
                    <a:pt x="579" y="109"/>
                    <a:pt x="579" y="109"/>
                  </a:cubicBezTo>
                  <a:cubicBezTo>
                    <a:pt x="579" y="131"/>
                    <a:pt x="579" y="131"/>
                    <a:pt x="579" y="131"/>
                  </a:cubicBezTo>
                  <a:cubicBezTo>
                    <a:pt x="575" y="132"/>
                    <a:pt x="570" y="134"/>
                    <a:pt x="562" y="134"/>
                  </a:cubicBezTo>
                  <a:cubicBezTo>
                    <a:pt x="539" y="134"/>
                    <a:pt x="530" y="124"/>
                    <a:pt x="530" y="100"/>
                  </a:cubicBezTo>
                  <a:cubicBezTo>
                    <a:pt x="530" y="60"/>
                    <a:pt x="530" y="60"/>
                    <a:pt x="530" y="60"/>
                  </a:cubicBezTo>
                  <a:cubicBezTo>
                    <a:pt x="516" y="60"/>
                    <a:pt x="516" y="60"/>
                    <a:pt x="516" y="60"/>
                  </a:cubicBezTo>
                  <a:cubicBezTo>
                    <a:pt x="516" y="38"/>
                    <a:pt x="516" y="38"/>
                    <a:pt x="516" y="38"/>
                  </a:cubicBezTo>
                  <a:cubicBezTo>
                    <a:pt x="530" y="38"/>
                    <a:pt x="530" y="38"/>
                    <a:pt x="530" y="38"/>
                  </a:cubicBezTo>
                  <a:cubicBezTo>
                    <a:pt x="530" y="12"/>
                    <a:pt x="530" y="12"/>
                    <a:pt x="530" y="12"/>
                  </a:cubicBezTo>
                  <a:cubicBezTo>
                    <a:pt x="558" y="12"/>
                    <a:pt x="558" y="12"/>
                    <a:pt x="558" y="12"/>
                  </a:cubicBezTo>
                  <a:cubicBezTo>
                    <a:pt x="558" y="38"/>
                    <a:pt x="558" y="38"/>
                    <a:pt x="558" y="38"/>
                  </a:cubicBezTo>
                  <a:cubicBezTo>
                    <a:pt x="594" y="38"/>
                    <a:pt x="594" y="38"/>
                    <a:pt x="594" y="38"/>
                  </a:cubicBezTo>
                  <a:cubicBezTo>
                    <a:pt x="594" y="12"/>
                    <a:pt x="594" y="12"/>
                    <a:pt x="594" y="12"/>
                  </a:cubicBezTo>
                  <a:cubicBezTo>
                    <a:pt x="622" y="12"/>
                    <a:pt x="622" y="12"/>
                    <a:pt x="622" y="12"/>
                  </a:cubicBezTo>
                  <a:cubicBezTo>
                    <a:pt x="622" y="38"/>
                    <a:pt x="622" y="38"/>
                    <a:pt x="622" y="38"/>
                  </a:cubicBezTo>
                  <a:close/>
                  <a:moveTo>
                    <a:pt x="787" y="45"/>
                  </a:moveTo>
                  <a:cubicBezTo>
                    <a:pt x="787" y="73"/>
                    <a:pt x="768" y="89"/>
                    <a:pt x="738" y="89"/>
                  </a:cubicBezTo>
                  <a:cubicBezTo>
                    <a:pt x="718" y="89"/>
                    <a:pt x="718" y="89"/>
                    <a:pt x="718" y="89"/>
                  </a:cubicBezTo>
                  <a:cubicBezTo>
                    <a:pt x="718" y="132"/>
                    <a:pt x="718" y="132"/>
                    <a:pt x="718" y="132"/>
                  </a:cubicBezTo>
                  <a:cubicBezTo>
                    <a:pt x="689" y="132"/>
                    <a:pt x="689" y="132"/>
                    <a:pt x="689" y="132"/>
                  </a:cubicBezTo>
                  <a:cubicBezTo>
                    <a:pt x="689" y="0"/>
                    <a:pt x="689" y="0"/>
                    <a:pt x="689" y="0"/>
                  </a:cubicBezTo>
                  <a:cubicBezTo>
                    <a:pt x="738" y="0"/>
                    <a:pt x="738" y="0"/>
                    <a:pt x="738" y="0"/>
                  </a:cubicBezTo>
                  <a:cubicBezTo>
                    <a:pt x="768" y="0"/>
                    <a:pt x="787" y="16"/>
                    <a:pt x="787" y="45"/>
                  </a:cubicBezTo>
                  <a:close/>
                  <a:moveTo>
                    <a:pt x="736" y="65"/>
                  </a:moveTo>
                  <a:cubicBezTo>
                    <a:pt x="751" y="65"/>
                    <a:pt x="758" y="57"/>
                    <a:pt x="758" y="45"/>
                  </a:cubicBezTo>
                  <a:cubicBezTo>
                    <a:pt x="758" y="33"/>
                    <a:pt x="751" y="24"/>
                    <a:pt x="736" y="24"/>
                  </a:cubicBezTo>
                  <a:cubicBezTo>
                    <a:pt x="718" y="24"/>
                    <a:pt x="718" y="24"/>
                    <a:pt x="718" y="24"/>
                  </a:cubicBezTo>
                  <a:cubicBezTo>
                    <a:pt x="718" y="65"/>
                    <a:pt x="718" y="65"/>
                    <a:pt x="718" y="65"/>
                  </a:cubicBezTo>
                  <a:lnTo>
                    <a:pt x="736" y="65"/>
                  </a:lnTo>
                  <a:close/>
                  <a:moveTo>
                    <a:pt x="849" y="123"/>
                  </a:moveTo>
                  <a:cubicBezTo>
                    <a:pt x="843" y="130"/>
                    <a:pt x="834" y="134"/>
                    <a:pt x="824" y="134"/>
                  </a:cubicBezTo>
                  <a:cubicBezTo>
                    <a:pt x="806" y="134"/>
                    <a:pt x="791" y="122"/>
                    <a:pt x="791" y="103"/>
                  </a:cubicBezTo>
                  <a:cubicBezTo>
                    <a:pt x="791" y="84"/>
                    <a:pt x="806" y="72"/>
                    <a:pt x="827" y="72"/>
                  </a:cubicBezTo>
                  <a:cubicBezTo>
                    <a:pt x="834" y="72"/>
                    <a:pt x="841" y="73"/>
                    <a:pt x="848" y="75"/>
                  </a:cubicBezTo>
                  <a:cubicBezTo>
                    <a:pt x="848" y="73"/>
                    <a:pt x="848" y="73"/>
                    <a:pt x="848" y="73"/>
                  </a:cubicBezTo>
                  <a:cubicBezTo>
                    <a:pt x="848" y="63"/>
                    <a:pt x="842" y="59"/>
                    <a:pt x="827" y="59"/>
                  </a:cubicBezTo>
                  <a:cubicBezTo>
                    <a:pt x="818" y="59"/>
                    <a:pt x="809" y="62"/>
                    <a:pt x="801" y="66"/>
                  </a:cubicBezTo>
                  <a:cubicBezTo>
                    <a:pt x="800" y="66"/>
                    <a:pt x="800" y="66"/>
                    <a:pt x="800" y="66"/>
                  </a:cubicBezTo>
                  <a:cubicBezTo>
                    <a:pt x="800" y="44"/>
                    <a:pt x="800" y="44"/>
                    <a:pt x="800" y="44"/>
                  </a:cubicBezTo>
                  <a:cubicBezTo>
                    <a:pt x="807" y="40"/>
                    <a:pt x="820" y="36"/>
                    <a:pt x="832" y="36"/>
                  </a:cubicBezTo>
                  <a:cubicBezTo>
                    <a:pt x="860" y="36"/>
                    <a:pt x="876" y="49"/>
                    <a:pt x="876" y="73"/>
                  </a:cubicBezTo>
                  <a:cubicBezTo>
                    <a:pt x="876" y="132"/>
                    <a:pt x="876" y="132"/>
                    <a:pt x="876" y="132"/>
                  </a:cubicBezTo>
                  <a:cubicBezTo>
                    <a:pt x="849" y="132"/>
                    <a:pt x="849" y="132"/>
                    <a:pt x="849" y="132"/>
                  </a:cubicBezTo>
                  <a:cubicBezTo>
                    <a:pt x="849" y="123"/>
                    <a:pt x="849" y="123"/>
                    <a:pt x="849" y="123"/>
                  </a:cubicBezTo>
                  <a:close/>
                  <a:moveTo>
                    <a:pt x="848" y="102"/>
                  </a:moveTo>
                  <a:cubicBezTo>
                    <a:pt x="848" y="94"/>
                    <a:pt x="848" y="94"/>
                    <a:pt x="848" y="94"/>
                  </a:cubicBezTo>
                  <a:cubicBezTo>
                    <a:pt x="844" y="92"/>
                    <a:pt x="838" y="91"/>
                    <a:pt x="833" y="91"/>
                  </a:cubicBezTo>
                  <a:cubicBezTo>
                    <a:pt x="823" y="91"/>
                    <a:pt x="818" y="95"/>
                    <a:pt x="818" y="102"/>
                  </a:cubicBezTo>
                  <a:cubicBezTo>
                    <a:pt x="818" y="110"/>
                    <a:pt x="823" y="113"/>
                    <a:pt x="832" y="113"/>
                  </a:cubicBezTo>
                  <a:cubicBezTo>
                    <a:pt x="839" y="113"/>
                    <a:pt x="845" y="109"/>
                    <a:pt x="848" y="102"/>
                  </a:cubicBezTo>
                  <a:close/>
                  <a:moveTo>
                    <a:pt x="890" y="85"/>
                  </a:moveTo>
                  <a:cubicBezTo>
                    <a:pt x="890" y="55"/>
                    <a:pt x="911" y="36"/>
                    <a:pt x="939" y="36"/>
                  </a:cubicBezTo>
                  <a:cubicBezTo>
                    <a:pt x="949" y="36"/>
                    <a:pt x="958" y="38"/>
                    <a:pt x="965" y="43"/>
                  </a:cubicBezTo>
                  <a:cubicBezTo>
                    <a:pt x="965" y="67"/>
                    <a:pt x="965" y="67"/>
                    <a:pt x="965" y="67"/>
                  </a:cubicBezTo>
                  <a:cubicBezTo>
                    <a:pt x="964" y="67"/>
                    <a:pt x="964" y="67"/>
                    <a:pt x="964" y="67"/>
                  </a:cubicBezTo>
                  <a:cubicBezTo>
                    <a:pt x="958" y="62"/>
                    <a:pt x="951" y="60"/>
                    <a:pt x="943" y="60"/>
                  </a:cubicBezTo>
                  <a:cubicBezTo>
                    <a:pt x="929" y="60"/>
                    <a:pt x="918" y="69"/>
                    <a:pt x="918" y="85"/>
                  </a:cubicBezTo>
                  <a:cubicBezTo>
                    <a:pt x="918" y="101"/>
                    <a:pt x="929" y="110"/>
                    <a:pt x="943" y="110"/>
                  </a:cubicBezTo>
                  <a:cubicBezTo>
                    <a:pt x="951" y="110"/>
                    <a:pt x="958" y="108"/>
                    <a:pt x="964" y="103"/>
                  </a:cubicBezTo>
                  <a:cubicBezTo>
                    <a:pt x="965" y="103"/>
                    <a:pt x="965" y="103"/>
                    <a:pt x="965" y="103"/>
                  </a:cubicBezTo>
                  <a:cubicBezTo>
                    <a:pt x="965" y="127"/>
                    <a:pt x="965" y="127"/>
                    <a:pt x="965" y="127"/>
                  </a:cubicBezTo>
                  <a:cubicBezTo>
                    <a:pt x="958" y="132"/>
                    <a:pt x="949" y="134"/>
                    <a:pt x="939" y="134"/>
                  </a:cubicBezTo>
                  <a:cubicBezTo>
                    <a:pt x="911" y="134"/>
                    <a:pt x="890" y="115"/>
                    <a:pt x="890" y="85"/>
                  </a:cubicBezTo>
                  <a:close/>
                  <a:moveTo>
                    <a:pt x="1010" y="89"/>
                  </a:moveTo>
                  <a:cubicBezTo>
                    <a:pt x="1010" y="132"/>
                    <a:pt x="1010" y="132"/>
                    <a:pt x="1010" y="132"/>
                  </a:cubicBezTo>
                  <a:cubicBezTo>
                    <a:pt x="983" y="132"/>
                    <a:pt x="983" y="132"/>
                    <a:pt x="983" y="132"/>
                  </a:cubicBezTo>
                  <a:cubicBezTo>
                    <a:pt x="983" y="0"/>
                    <a:pt x="983" y="0"/>
                    <a:pt x="983" y="0"/>
                  </a:cubicBezTo>
                  <a:cubicBezTo>
                    <a:pt x="1010" y="0"/>
                    <a:pt x="1010" y="0"/>
                    <a:pt x="1010" y="0"/>
                  </a:cubicBezTo>
                  <a:cubicBezTo>
                    <a:pt x="1010" y="75"/>
                    <a:pt x="1010" y="75"/>
                    <a:pt x="1010" y="75"/>
                  </a:cubicBezTo>
                  <a:cubicBezTo>
                    <a:pt x="1039" y="38"/>
                    <a:pt x="1039" y="38"/>
                    <a:pt x="1039" y="38"/>
                  </a:cubicBezTo>
                  <a:cubicBezTo>
                    <a:pt x="1070" y="38"/>
                    <a:pt x="1070" y="38"/>
                    <a:pt x="1070" y="38"/>
                  </a:cubicBezTo>
                  <a:cubicBezTo>
                    <a:pt x="1070" y="39"/>
                    <a:pt x="1070" y="39"/>
                    <a:pt x="1070" y="39"/>
                  </a:cubicBezTo>
                  <a:cubicBezTo>
                    <a:pt x="1036" y="82"/>
                    <a:pt x="1036" y="82"/>
                    <a:pt x="1036" y="82"/>
                  </a:cubicBezTo>
                  <a:cubicBezTo>
                    <a:pt x="1070" y="131"/>
                    <a:pt x="1070" y="131"/>
                    <a:pt x="1070" y="131"/>
                  </a:cubicBezTo>
                  <a:cubicBezTo>
                    <a:pt x="1070" y="132"/>
                    <a:pt x="1070" y="132"/>
                    <a:pt x="1070" y="132"/>
                  </a:cubicBezTo>
                  <a:cubicBezTo>
                    <a:pt x="1038" y="132"/>
                    <a:pt x="1038" y="132"/>
                    <a:pt x="1038" y="132"/>
                  </a:cubicBezTo>
                  <a:lnTo>
                    <a:pt x="1010" y="89"/>
                  </a:lnTo>
                  <a:close/>
                  <a:moveTo>
                    <a:pt x="1133" y="123"/>
                  </a:moveTo>
                  <a:cubicBezTo>
                    <a:pt x="1127" y="130"/>
                    <a:pt x="1118" y="134"/>
                    <a:pt x="1108" y="134"/>
                  </a:cubicBezTo>
                  <a:cubicBezTo>
                    <a:pt x="1090" y="134"/>
                    <a:pt x="1075" y="122"/>
                    <a:pt x="1075" y="103"/>
                  </a:cubicBezTo>
                  <a:cubicBezTo>
                    <a:pt x="1075" y="84"/>
                    <a:pt x="1090" y="72"/>
                    <a:pt x="1112" y="72"/>
                  </a:cubicBezTo>
                  <a:cubicBezTo>
                    <a:pt x="1118" y="72"/>
                    <a:pt x="1125" y="73"/>
                    <a:pt x="1133" y="75"/>
                  </a:cubicBezTo>
                  <a:cubicBezTo>
                    <a:pt x="1133" y="73"/>
                    <a:pt x="1133" y="73"/>
                    <a:pt x="1133" y="73"/>
                  </a:cubicBezTo>
                  <a:cubicBezTo>
                    <a:pt x="1133" y="63"/>
                    <a:pt x="1127" y="59"/>
                    <a:pt x="1112" y="59"/>
                  </a:cubicBezTo>
                  <a:cubicBezTo>
                    <a:pt x="1102" y="59"/>
                    <a:pt x="1093" y="62"/>
                    <a:pt x="1086" y="66"/>
                  </a:cubicBezTo>
                  <a:cubicBezTo>
                    <a:pt x="1084" y="66"/>
                    <a:pt x="1084" y="66"/>
                    <a:pt x="1084" y="66"/>
                  </a:cubicBezTo>
                  <a:cubicBezTo>
                    <a:pt x="1084" y="44"/>
                    <a:pt x="1084" y="44"/>
                    <a:pt x="1084" y="44"/>
                  </a:cubicBezTo>
                  <a:cubicBezTo>
                    <a:pt x="1092" y="40"/>
                    <a:pt x="1104" y="36"/>
                    <a:pt x="1117" y="36"/>
                  </a:cubicBezTo>
                  <a:cubicBezTo>
                    <a:pt x="1145" y="36"/>
                    <a:pt x="1160" y="49"/>
                    <a:pt x="1160" y="73"/>
                  </a:cubicBezTo>
                  <a:cubicBezTo>
                    <a:pt x="1160" y="132"/>
                    <a:pt x="1160" y="132"/>
                    <a:pt x="1160" y="132"/>
                  </a:cubicBezTo>
                  <a:cubicBezTo>
                    <a:pt x="1133" y="132"/>
                    <a:pt x="1133" y="132"/>
                    <a:pt x="1133" y="132"/>
                  </a:cubicBezTo>
                  <a:cubicBezTo>
                    <a:pt x="1133" y="123"/>
                    <a:pt x="1133" y="123"/>
                    <a:pt x="1133" y="123"/>
                  </a:cubicBezTo>
                  <a:close/>
                  <a:moveTo>
                    <a:pt x="1133" y="102"/>
                  </a:moveTo>
                  <a:cubicBezTo>
                    <a:pt x="1133" y="94"/>
                    <a:pt x="1133" y="94"/>
                    <a:pt x="1133" y="94"/>
                  </a:cubicBezTo>
                  <a:cubicBezTo>
                    <a:pt x="1128" y="92"/>
                    <a:pt x="1123" y="91"/>
                    <a:pt x="1117" y="91"/>
                  </a:cubicBezTo>
                  <a:cubicBezTo>
                    <a:pt x="1108" y="91"/>
                    <a:pt x="1103" y="95"/>
                    <a:pt x="1103" y="102"/>
                  </a:cubicBezTo>
                  <a:cubicBezTo>
                    <a:pt x="1103" y="110"/>
                    <a:pt x="1108" y="113"/>
                    <a:pt x="1116" y="113"/>
                  </a:cubicBezTo>
                  <a:cubicBezTo>
                    <a:pt x="1124" y="113"/>
                    <a:pt x="1130" y="109"/>
                    <a:pt x="1133" y="102"/>
                  </a:cubicBezTo>
                  <a:close/>
                  <a:moveTo>
                    <a:pt x="1207" y="53"/>
                  </a:moveTo>
                  <a:cubicBezTo>
                    <a:pt x="1212" y="43"/>
                    <a:pt x="1220" y="37"/>
                    <a:pt x="1230" y="37"/>
                  </a:cubicBezTo>
                  <a:cubicBezTo>
                    <a:pt x="1234" y="37"/>
                    <a:pt x="1238" y="38"/>
                    <a:pt x="1239" y="39"/>
                  </a:cubicBezTo>
                  <a:cubicBezTo>
                    <a:pt x="1239" y="65"/>
                    <a:pt x="1239" y="65"/>
                    <a:pt x="1239" y="65"/>
                  </a:cubicBezTo>
                  <a:cubicBezTo>
                    <a:pt x="1238" y="65"/>
                    <a:pt x="1238" y="65"/>
                    <a:pt x="1238" y="65"/>
                  </a:cubicBezTo>
                  <a:cubicBezTo>
                    <a:pt x="1235" y="64"/>
                    <a:pt x="1231" y="63"/>
                    <a:pt x="1226" y="63"/>
                  </a:cubicBezTo>
                  <a:cubicBezTo>
                    <a:pt x="1217" y="63"/>
                    <a:pt x="1210" y="68"/>
                    <a:pt x="1208" y="78"/>
                  </a:cubicBezTo>
                  <a:cubicBezTo>
                    <a:pt x="1208" y="132"/>
                    <a:pt x="1208" y="132"/>
                    <a:pt x="1208" y="132"/>
                  </a:cubicBezTo>
                  <a:cubicBezTo>
                    <a:pt x="1180" y="132"/>
                    <a:pt x="1180" y="132"/>
                    <a:pt x="1180" y="132"/>
                  </a:cubicBezTo>
                  <a:cubicBezTo>
                    <a:pt x="1180" y="38"/>
                    <a:pt x="1180" y="38"/>
                    <a:pt x="1180" y="38"/>
                  </a:cubicBezTo>
                  <a:cubicBezTo>
                    <a:pt x="1207" y="38"/>
                    <a:pt x="1207" y="38"/>
                    <a:pt x="1207" y="38"/>
                  </a:cubicBezTo>
                  <a:cubicBezTo>
                    <a:pt x="1207" y="53"/>
                    <a:pt x="1207" y="53"/>
                    <a:pt x="1207" y="53"/>
                  </a:cubicBezTo>
                  <a:close/>
                  <a:moveTo>
                    <a:pt x="1314" y="122"/>
                  </a:moveTo>
                  <a:cubicBezTo>
                    <a:pt x="1308" y="130"/>
                    <a:pt x="1298" y="134"/>
                    <a:pt x="1286" y="134"/>
                  </a:cubicBezTo>
                  <a:cubicBezTo>
                    <a:pt x="1262" y="134"/>
                    <a:pt x="1246" y="112"/>
                    <a:pt x="1246" y="85"/>
                  </a:cubicBezTo>
                  <a:cubicBezTo>
                    <a:pt x="1246" y="58"/>
                    <a:pt x="1262" y="36"/>
                    <a:pt x="1286" y="36"/>
                  </a:cubicBezTo>
                  <a:cubicBezTo>
                    <a:pt x="1298" y="36"/>
                    <a:pt x="1307" y="40"/>
                    <a:pt x="1313" y="47"/>
                  </a:cubicBezTo>
                  <a:cubicBezTo>
                    <a:pt x="1313" y="0"/>
                    <a:pt x="1313" y="0"/>
                    <a:pt x="1313" y="0"/>
                  </a:cubicBezTo>
                  <a:cubicBezTo>
                    <a:pt x="1341" y="0"/>
                    <a:pt x="1341" y="0"/>
                    <a:pt x="1341" y="0"/>
                  </a:cubicBezTo>
                  <a:cubicBezTo>
                    <a:pt x="1341" y="132"/>
                    <a:pt x="1341" y="132"/>
                    <a:pt x="1341" y="132"/>
                  </a:cubicBezTo>
                  <a:cubicBezTo>
                    <a:pt x="1314" y="132"/>
                    <a:pt x="1314" y="132"/>
                    <a:pt x="1314" y="132"/>
                  </a:cubicBezTo>
                  <a:cubicBezTo>
                    <a:pt x="1314" y="122"/>
                    <a:pt x="1314" y="122"/>
                    <a:pt x="1314" y="122"/>
                  </a:cubicBezTo>
                  <a:close/>
                  <a:moveTo>
                    <a:pt x="1313" y="100"/>
                  </a:moveTo>
                  <a:cubicBezTo>
                    <a:pt x="1313" y="70"/>
                    <a:pt x="1313" y="70"/>
                    <a:pt x="1313" y="70"/>
                  </a:cubicBezTo>
                  <a:cubicBezTo>
                    <a:pt x="1308" y="63"/>
                    <a:pt x="1302" y="60"/>
                    <a:pt x="1295" y="60"/>
                  </a:cubicBezTo>
                  <a:cubicBezTo>
                    <a:pt x="1283" y="60"/>
                    <a:pt x="1275" y="69"/>
                    <a:pt x="1275" y="85"/>
                  </a:cubicBezTo>
                  <a:cubicBezTo>
                    <a:pt x="1275" y="101"/>
                    <a:pt x="1283" y="110"/>
                    <a:pt x="1295" y="110"/>
                  </a:cubicBezTo>
                  <a:cubicBezTo>
                    <a:pt x="1302" y="110"/>
                    <a:pt x="1308" y="107"/>
                    <a:pt x="1313" y="100"/>
                  </a:cubicBezTo>
                  <a:close/>
                  <a:moveTo>
                    <a:pt x="0" y="175"/>
                  </a:moveTo>
                  <a:cubicBezTo>
                    <a:pt x="81" y="175"/>
                    <a:pt x="81" y="175"/>
                    <a:pt x="81" y="175"/>
                  </a:cubicBezTo>
                  <a:cubicBezTo>
                    <a:pt x="81" y="191"/>
                    <a:pt x="81" y="191"/>
                    <a:pt x="81" y="191"/>
                  </a:cubicBezTo>
                  <a:cubicBezTo>
                    <a:pt x="18" y="191"/>
                    <a:pt x="18" y="191"/>
                    <a:pt x="18" y="191"/>
                  </a:cubicBezTo>
                  <a:cubicBezTo>
                    <a:pt x="18" y="231"/>
                    <a:pt x="18" y="231"/>
                    <a:pt x="18" y="231"/>
                  </a:cubicBezTo>
                  <a:cubicBezTo>
                    <a:pt x="75" y="231"/>
                    <a:pt x="75" y="231"/>
                    <a:pt x="75" y="231"/>
                  </a:cubicBezTo>
                  <a:cubicBezTo>
                    <a:pt x="75" y="247"/>
                    <a:pt x="75" y="247"/>
                    <a:pt x="75" y="247"/>
                  </a:cubicBezTo>
                  <a:cubicBezTo>
                    <a:pt x="18" y="247"/>
                    <a:pt x="18" y="247"/>
                    <a:pt x="18" y="247"/>
                  </a:cubicBezTo>
                  <a:cubicBezTo>
                    <a:pt x="18" y="291"/>
                    <a:pt x="18" y="291"/>
                    <a:pt x="18" y="291"/>
                  </a:cubicBezTo>
                  <a:cubicBezTo>
                    <a:pt x="81" y="291"/>
                    <a:pt x="81" y="291"/>
                    <a:pt x="81" y="291"/>
                  </a:cubicBezTo>
                  <a:cubicBezTo>
                    <a:pt x="81" y="307"/>
                    <a:pt x="81" y="307"/>
                    <a:pt x="81" y="307"/>
                  </a:cubicBezTo>
                  <a:cubicBezTo>
                    <a:pt x="0" y="307"/>
                    <a:pt x="0" y="307"/>
                    <a:pt x="0" y="307"/>
                  </a:cubicBezTo>
                  <a:lnTo>
                    <a:pt x="0" y="175"/>
                  </a:lnTo>
                  <a:close/>
                  <a:moveTo>
                    <a:pt x="149" y="212"/>
                  </a:moveTo>
                  <a:cubicBezTo>
                    <a:pt x="169" y="212"/>
                    <a:pt x="181" y="226"/>
                    <a:pt x="181" y="248"/>
                  </a:cubicBezTo>
                  <a:cubicBezTo>
                    <a:pt x="181" y="307"/>
                    <a:pt x="181" y="307"/>
                    <a:pt x="181" y="307"/>
                  </a:cubicBezTo>
                  <a:cubicBezTo>
                    <a:pt x="164" y="307"/>
                    <a:pt x="164" y="307"/>
                    <a:pt x="164" y="307"/>
                  </a:cubicBezTo>
                  <a:cubicBezTo>
                    <a:pt x="164" y="249"/>
                    <a:pt x="164" y="249"/>
                    <a:pt x="164" y="249"/>
                  </a:cubicBezTo>
                  <a:cubicBezTo>
                    <a:pt x="164" y="237"/>
                    <a:pt x="157" y="228"/>
                    <a:pt x="144" y="228"/>
                  </a:cubicBezTo>
                  <a:cubicBezTo>
                    <a:pt x="133" y="228"/>
                    <a:pt x="124" y="235"/>
                    <a:pt x="121" y="245"/>
                  </a:cubicBezTo>
                  <a:cubicBezTo>
                    <a:pt x="121" y="307"/>
                    <a:pt x="121" y="307"/>
                    <a:pt x="121" y="307"/>
                  </a:cubicBezTo>
                  <a:cubicBezTo>
                    <a:pt x="103" y="307"/>
                    <a:pt x="103" y="307"/>
                    <a:pt x="103" y="307"/>
                  </a:cubicBezTo>
                  <a:cubicBezTo>
                    <a:pt x="103" y="214"/>
                    <a:pt x="103" y="214"/>
                    <a:pt x="103" y="214"/>
                  </a:cubicBezTo>
                  <a:cubicBezTo>
                    <a:pt x="121" y="214"/>
                    <a:pt x="121" y="214"/>
                    <a:pt x="121" y="214"/>
                  </a:cubicBezTo>
                  <a:cubicBezTo>
                    <a:pt x="121" y="227"/>
                    <a:pt x="121" y="227"/>
                    <a:pt x="121" y="227"/>
                  </a:cubicBezTo>
                  <a:cubicBezTo>
                    <a:pt x="126" y="219"/>
                    <a:pt x="136" y="212"/>
                    <a:pt x="149" y="212"/>
                  </a:cubicBezTo>
                  <a:close/>
                  <a:moveTo>
                    <a:pt x="228" y="214"/>
                  </a:moveTo>
                  <a:cubicBezTo>
                    <a:pt x="252" y="214"/>
                    <a:pt x="252" y="214"/>
                    <a:pt x="252" y="214"/>
                  </a:cubicBezTo>
                  <a:cubicBezTo>
                    <a:pt x="252" y="229"/>
                    <a:pt x="252" y="229"/>
                    <a:pt x="252" y="229"/>
                  </a:cubicBezTo>
                  <a:cubicBezTo>
                    <a:pt x="228" y="229"/>
                    <a:pt x="228" y="229"/>
                    <a:pt x="228" y="229"/>
                  </a:cubicBezTo>
                  <a:cubicBezTo>
                    <a:pt x="228" y="279"/>
                    <a:pt x="228" y="279"/>
                    <a:pt x="228" y="279"/>
                  </a:cubicBezTo>
                  <a:cubicBezTo>
                    <a:pt x="228" y="289"/>
                    <a:pt x="234" y="293"/>
                    <a:pt x="243" y="293"/>
                  </a:cubicBezTo>
                  <a:cubicBezTo>
                    <a:pt x="246" y="293"/>
                    <a:pt x="249" y="293"/>
                    <a:pt x="251" y="292"/>
                  </a:cubicBezTo>
                  <a:cubicBezTo>
                    <a:pt x="252" y="292"/>
                    <a:pt x="252" y="292"/>
                    <a:pt x="252" y="292"/>
                  </a:cubicBezTo>
                  <a:cubicBezTo>
                    <a:pt x="252" y="307"/>
                    <a:pt x="252" y="307"/>
                    <a:pt x="252" y="307"/>
                  </a:cubicBezTo>
                  <a:cubicBezTo>
                    <a:pt x="249" y="308"/>
                    <a:pt x="246" y="309"/>
                    <a:pt x="241" y="309"/>
                  </a:cubicBezTo>
                  <a:cubicBezTo>
                    <a:pt x="219" y="309"/>
                    <a:pt x="211" y="299"/>
                    <a:pt x="211" y="281"/>
                  </a:cubicBezTo>
                  <a:cubicBezTo>
                    <a:pt x="211" y="229"/>
                    <a:pt x="211" y="229"/>
                    <a:pt x="211" y="229"/>
                  </a:cubicBezTo>
                  <a:cubicBezTo>
                    <a:pt x="195" y="229"/>
                    <a:pt x="195" y="229"/>
                    <a:pt x="195" y="229"/>
                  </a:cubicBezTo>
                  <a:cubicBezTo>
                    <a:pt x="195" y="214"/>
                    <a:pt x="195" y="214"/>
                    <a:pt x="195" y="214"/>
                  </a:cubicBezTo>
                  <a:cubicBezTo>
                    <a:pt x="211" y="214"/>
                    <a:pt x="211" y="214"/>
                    <a:pt x="211" y="214"/>
                  </a:cubicBezTo>
                  <a:cubicBezTo>
                    <a:pt x="211" y="189"/>
                    <a:pt x="211" y="189"/>
                    <a:pt x="211" y="189"/>
                  </a:cubicBezTo>
                  <a:cubicBezTo>
                    <a:pt x="228" y="189"/>
                    <a:pt x="228" y="189"/>
                    <a:pt x="228" y="189"/>
                  </a:cubicBezTo>
                  <a:lnTo>
                    <a:pt x="228" y="214"/>
                  </a:lnTo>
                  <a:close/>
                  <a:moveTo>
                    <a:pt x="309" y="309"/>
                  </a:moveTo>
                  <a:cubicBezTo>
                    <a:pt x="282" y="309"/>
                    <a:pt x="263" y="290"/>
                    <a:pt x="263" y="261"/>
                  </a:cubicBezTo>
                  <a:cubicBezTo>
                    <a:pt x="263" y="232"/>
                    <a:pt x="280" y="212"/>
                    <a:pt x="305" y="212"/>
                  </a:cubicBezTo>
                  <a:cubicBezTo>
                    <a:pt x="331" y="212"/>
                    <a:pt x="344" y="230"/>
                    <a:pt x="344" y="258"/>
                  </a:cubicBezTo>
                  <a:cubicBezTo>
                    <a:pt x="344" y="266"/>
                    <a:pt x="344" y="266"/>
                    <a:pt x="344" y="266"/>
                  </a:cubicBezTo>
                  <a:cubicBezTo>
                    <a:pt x="281" y="266"/>
                    <a:pt x="281" y="266"/>
                    <a:pt x="281" y="266"/>
                  </a:cubicBezTo>
                  <a:cubicBezTo>
                    <a:pt x="282" y="284"/>
                    <a:pt x="295" y="293"/>
                    <a:pt x="311" y="293"/>
                  </a:cubicBezTo>
                  <a:cubicBezTo>
                    <a:pt x="321" y="293"/>
                    <a:pt x="329" y="291"/>
                    <a:pt x="337" y="285"/>
                  </a:cubicBezTo>
                  <a:cubicBezTo>
                    <a:pt x="338" y="285"/>
                    <a:pt x="338" y="285"/>
                    <a:pt x="338" y="285"/>
                  </a:cubicBezTo>
                  <a:cubicBezTo>
                    <a:pt x="338" y="300"/>
                    <a:pt x="338" y="300"/>
                    <a:pt x="338" y="300"/>
                  </a:cubicBezTo>
                  <a:cubicBezTo>
                    <a:pt x="330" y="306"/>
                    <a:pt x="320" y="309"/>
                    <a:pt x="309" y="309"/>
                  </a:cubicBezTo>
                  <a:close/>
                  <a:moveTo>
                    <a:pt x="281" y="251"/>
                  </a:moveTo>
                  <a:cubicBezTo>
                    <a:pt x="327" y="251"/>
                    <a:pt x="327" y="251"/>
                    <a:pt x="327" y="251"/>
                  </a:cubicBezTo>
                  <a:cubicBezTo>
                    <a:pt x="327" y="237"/>
                    <a:pt x="320" y="227"/>
                    <a:pt x="306" y="227"/>
                  </a:cubicBezTo>
                  <a:cubicBezTo>
                    <a:pt x="292" y="227"/>
                    <a:pt x="284" y="237"/>
                    <a:pt x="281" y="251"/>
                  </a:cubicBezTo>
                  <a:close/>
                  <a:moveTo>
                    <a:pt x="382" y="228"/>
                  </a:moveTo>
                  <a:cubicBezTo>
                    <a:pt x="386" y="218"/>
                    <a:pt x="395" y="212"/>
                    <a:pt x="405" y="212"/>
                  </a:cubicBezTo>
                  <a:cubicBezTo>
                    <a:pt x="409" y="212"/>
                    <a:pt x="413" y="213"/>
                    <a:pt x="414" y="214"/>
                  </a:cubicBezTo>
                  <a:cubicBezTo>
                    <a:pt x="414" y="231"/>
                    <a:pt x="414" y="231"/>
                    <a:pt x="414" y="231"/>
                  </a:cubicBezTo>
                  <a:cubicBezTo>
                    <a:pt x="414" y="231"/>
                    <a:pt x="414" y="231"/>
                    <a:pt x="414" y="231"/>
                  </a:cubicBezTo>
                  <a:cubicBezTo>
                    <a:pt x="411" y="230"/>
                    <a:pt x="407" y="229"/>
                    <a:pt x="403" y="229"/>
                  </a:cubicBezTo>
                  <a:cubicBezTo>
                    <a:pt x="393" y="229"/>
                    <a:pt x="385" y="236"/>
                    <a:pt x="382" y="246"/>
                  </a:cubicBezTo>
                  <a:cubicBezTo>
                    <a:pt x="382" y="307"/>
                    <a:pt x="382" y="307"/>
                    <a:pt x="382" y="307"/>
                  </a:cubicBezTo>
                  <a:cubicBezTo>
                    <a:pt x="365" y="307"/>
                    <a:pt x="365" y="307"/>
                    <a:pt x="365" y="307"/>
                  </a:cubicBezTo>
                  <a:cubicBezTo>
                    <a:pt x="365" y="214"/>
                    <a:pt x="365" y="214"/>
                    <a:pt x="365" y="214"/>
                  </a:cubicBezTo>
                  <a:cubicBezTo>
                    <a:pt x="382" y="214"/>
                    <a:pt x="382" y="214"/>
                    <a:pt x="382" y="214"/>
                  </a:cubicBezTo>
                  <a:cubicBezTo>
                    <a:pt x="382" y="228"/>
                    <a:pt x="382" y="228"/>
                    <a:pt x="382" y="228"/>
                  </a:cubicBezTo>
                  <a:close/>
                  <a:moveTo>
                    <a:pt x="474" y="212"/>
                  </a:moveTo>
                  <a:cubicBezTo>
                    <a:pt x="502" y="212"/>
                    <a:pt x="516" y="235"/>
                    <a:pt x="516" y="260"/>
                  </a:cubicBezTo>
                  <a:cubicBezTo>
                    <a:pt x="516" y="286"/>
                    <a:pt x="502" y="309"/>
                    <a:pt x="474" y="309"/>
                  </a:cubicBezTo>
                  <a:cubicBezTo>
                    <a:pt x="463" y="309"/>
                    <a:pt x="453" y="303"/>
                    <a:pt x="448" y="296"/>
                  </a:cubicBezTo>
                  <a:cubicBezTo>
                    <a:pt x="448" y="342"/>
                    <a:pt x="448" y="342"/>
                    <a:pt x="448" y="342"/>
                  </a:cubicBezTo>
                  <a:cubicBezTo>
                    <a:pt x="430" y="342"/>
                    <a:pt x="430" y="342"/>
                    <a:pt x="430" y="342"/>
                  </a:cubicBezTo>
                  <a:cubicBezTo>
                    <a:pt x="430" y="214"/>
                    <a:pt x="430" y="214"/>
                    <a:pt x="430" y="214"/>
                  </a:cubicBezTo>
                  <a:cubicBezTo>
                    <a:pt x="448" y="214"/>
                    <a:pt x="448" y="214"/>
                    <a:pt x="448" y="214"/>
                  </a:cubicBezTo>
                  <a:cubicBezTo>
                    <a:pt x="448" y="224"/>
                    <a:pt x="448" y="224"/>
                    <a:pt x="448" y="224"/>
                  </a:cubicBezTo>
                  <a:cubicBezTo>
                    <a:pt x="453" y="218"/>
                    <a:pt x="463" y="212"/>
                    <a:pt x="474" y="212"/>
                  </a:cubicBezTo>
                  <a:close/>
                  <a:moveTo>
                    <a:pt x="471" y="293"/>
                  </a:moveTo>
                  <a:cubicBezTo>
                    <a:pt x="488" y="293"/>
                    <a:pt x="498" y="279"/>
                    <a:pt x="498" y="260"/>
                  </a:cubicBezTo>
                  <a:cubicBezTo>
                    <a:pt x="498" y="242"/>
                    <a:pt x="488" y="228"/>
                    <a:pt x="471" y="228"/>
                  </a:cubicBezTo>
                  <a:cubicBezTo>
                    <a:pt x="461" y="228"/>
                    <a:pt x="453" y="233"/>
                    <a:pt x="448" y="243"/>
                  </a:cubicBezTo>
                  <a:cubicBezTo>
                    <a:pt x="448" y="278"/>
                    <a:pt x="448" y="278"/>
                    <a:pt x="448" y="278"/>
                  </a:cubicBezTo>
                  <a:cubicBezTo>
                    <a:pt x="453" y="287"/>
                    <a:pt x="461" y="293"/>
                    <a:pt x="471" y="293"/>
                  </a:cubicBezTo>
                  <a:close/>
                  <a:moveTo>
                    <a:pt x="554" y="228"/>
                  </a:moveTo>
                  <a:cubicBezTo>
                    <a:pt x="558" y="218"/>
                    <a:pt x="567" y="212"/>
                    <a:pt x="577" y="212"/>
                  </a:cubicBezTo>
                  <a:cubicBezTo>
                    <a:pt x="581" y="212"/>
                    <a:pt x="585" y="213"/>
                    <a:pt x="587" y="214"/>
                  </a:cubicBezTo>
                  <a:cubicBezTo>
                    <a:pt x="587" y="231"/>
                    <a:pt x="587" y="231"/>
                    <a:pt x="587" y="231"/>
                  </a:cubicBezTo>
                  <a:cubicBezTo>
                    <a:pt x="586" y="231"/>
                    <a:pt x="586" y="231"/>
                    <a:pt x="586" y="231"/>
                  </a:cubicBezTo>
                  <a:cubicBezTo>
                    <a:pt x="583" y="230"/>
                    <a:pt x="579" y="229"/>
                    <a:pt x="575" y="229"/>
                  </a:cubicBezTo>
                  <a:cubicBezTo>
                    <a:pt x="565" y="229"/>
                    <a:pt x="557" y="236"/>
                    <a:pt x="554" y="246"/>
                  </a:cubicBezTo>
                  <a:cubicBezTo>
                    <a:pt x="554" y="307"/>
                    <a:pt x="554" y="307"/>
                    <a:pt x="554" y="307"/>
                  </a:cubicBezTo>
                  <a:cubicBezTo>
                    <a:pt x="537" y="307"/>
                    <a:pt x="537" y="307"/>
                    <a:pt x="537" y="307"/>
                  </a:cubicBezTo>
                  <a:cubicBezTo>
                    <a:pt x="537" y="214"/>
                    <a:pt x="537" y="214"/>
                    <a:pt x="537" y="214"/>
                  </a:cubicBezTo>
                  <a:cubicBezTo>
                    <a:pt x="554" y="214"/>
                    <a:pt x="554" y="214"/>
                    <a:pt x="554" y="214"/>
                  </a:cubicBezTo>
                  <a:cubicBezTo>
                    <a:pt x="554" y="228"/>
                    <a:pt x="554" y="228"/>
                    <a:pt x="554" y="228"/>
                  </a:cubicBezTo>
                  <a:close/>
                  <a:moveTo>
                    <a:pt x="612" y="176"/>
                  </a:moveTo>
                  <a:cubicBezTo>
                    <a:pt x="618" y="176"/>
                    <a:pt x="623" y="181"/>
                    <a:pt x="623" y="187"/>
                  </a:cubicBezTo>
                  <a:cubicBezTo>
                    <a:pt x="623" y="193"/>
                    <a:pt x="618" y="198"/>
                    <a:pt x="612" y="198"/>
                  </a:cubicBezTo>
                  <a:cubicBezTo>
                    <a:pt x="606" y="198"/>
                    <a:pt x="601" y="193"/>
                    <a:pt x="601" y="187"/>
                  </a:cubicBezTo>
                  <a:cubicBezTo>
                    <a:pt x="601" y="181"/>
                    <a:pt x="606" y="176"/>
                    <a:pt x="612" y="176"/>
                  </a:cubicBezTo>
                  <a:close/>
                  <a:moveTo>
                    <a:pt x="603" y="214"/>
                  </a:moveTo>
                  <a:cubicBezTo>
                    <a:pt x="621" y="214"/>
                    <a:pt x="621" y="214"/>
                    <a:pt x="621" y="214"/>
                  </a:cubicBezTo>
                  <a:cubicBezTo>
                    <a:pt x="621" y="307"/>
                    <a:pt x="621" y="307"/>
                    <a:pt x="621" y="307"/>
                  </a:cubicBezTo>
                  <a:cubicBezTo>
                    <a:pt x="603" y="307"/>
                    <a:pt x="603" y="307"/>
                    <a:pt x="603" y="307"/>
                  </a:cubicBezTo>
                  <a:lnTo>
                    <a:pt x="603" y="214"/>
                  </a:lnTo>
                  <a:close/>
                  <a:moveTo>
                    <a:pt x="683" y="252"/>
                  </a:moveTo>
                  <a:cubicBezTo>
                    <a:pt x="696" y="257"/>
                    <a:pt x="711" y="262"/>
                    <a:pt x="711" y="280"/>
                  </a:cubicBezTo>
                  <a:cubicBezTo>
                    <a:pt x="711" y="299"/>
                    <a:pt x="696" y="309"/>
                    <a:pt x="675" y="309"/>
                  </a:cubicBezTo>
                  <a:cubicBezTo>
                    <a:pt x="663" y="309"/>
                    <a:pt x="651" y="306"/>
                    <a:pt x="644" y="300"/>
                  </a:cubicBezTo>
                  <a:cubicBezTo>
                    <a:pt x="644" y="283"/>
                    <a:pt x="644" y="283"/>
                    <a:pt x="644" y="283"/>
                  </a:cubicBezTo>
                  <a:cubicBezTo>
                    <a:pt x="645" y="283"/>
                    <a:pt x="645" y="283"/>
                    <a:pt x="645" y="283"/>
                  </a:cubicBezTo>
                  <a:cubicBezTo>
                    <a:pt x="653" y="291"/>
                    <a:pt x="664" y="294"/>
                    <a:pt x="675" y="294"/>
                  </a:cubicBezTo>
                  <a:cubicBezTo>
                    <a:pt x="685" y="294"/>
                    <a:pt x="694" y="290"/>
                    <a:pt x="694" y="282"/>
                  </a:cubicBezTo>
                  <a:cubicBezTo>
                    <a:pt x="694" y="274"/>
                    <a:pt x="687" y="272"/>
                    <a:pt x="672" y="267"/>
                  </a:cubicBezTo>
                  <a:cubicBezTo>
                    <a:pt x="659" y="263"/>
                    <a:pt x="644" y="258"/>
                    <a:pt x="644" y="240"/>
                  </a:cubicBezTo>
                  <a:cubicBezTo>
                    <a:pt x="644" y="223"/>
                    <a:pt x="659" y="212"/>
                    <a:pt x="678" y="212"/>
                  </a:cubicBezTo>
                  <a:cubicBezTo>
                    <a:pt x="689" y="212"/>
                    <a:pt x="699" y="214"/>
                    <a:pt x="706" y="220"/>
                  </a:cubicBezTo>
                  <a:cubicBezTo>
                    <a:pt x="706" y="236"/>
                    <a:pt x="706" y="236"/>
                    <a:pt x="706" y="236"/>
                  </a:cubicBezTo>
                  <a:cubicBezTo>
                    <a:pt x="706" y="236"/>
                    <a:pt x="706" y="236"/>
                    <a:pt x="706" y="236"/>
                  </a:cubicBezTo>
                  <a:cubicBezTo>
                    <a:pt x="698" y="230"/>
                    <a:pt x="689" y="227"/>
                    <a:pt x="678" y="227"/>
                  </a:cubicBezTo>
                  <a:cubicBezTo>
                    <a:pt x="667" y="227"/>
                    <a:pt x="661" y="232"/>
                    <a:pt x="661" y="238"/>
                  </a:cubicBezTo>
                  <a:cubicBezTo>
                    <a:pt x="661" y="246"/>
                    <a:pt x="668" y="248"/>
                    <a:pt x="683" y="252"/>
                  </a:cubicBezTo>
                  <a:close/>
                  <a:moveTo>
                    <a:pt x="772" y="309"/>
                  </a:moveTo>
                  <a:cubicBezTo>
                    <a:pt x="745" y="309"/>
                    <a:pt x="726" y="290"/>
                    <a:pt x="726" y="261"/>
                  </a:cubicBezTo>
                  <a:cubicBezTo>
                    <a:pt x="726" y="232"/>
                    <a:pt x="744" y="212"/>
                    <a:pt x="769" y="212"/>
                  </a:cubicBezTo>
                  <a:cubicBezTo>
                    <a:pt x="794" y="212"/>
                    <a:pt x="807" y="230"/>
                    <a:pt x="807" y="258"/>
                  </a:cubicBezTo>
                  <a:cubicBezTo>
                    <a:pt x="807" y="266"/>
                    <a:pt x="807" y="266"/>
                    <a:pt x="807" y="266"/>
                  </a:cubicBezTo>
                  <a:cubicBezTo>
                    <a:pt x="744" y="266"/>
                    <a:pt x="744" y="266"/>
                    <a:pt x="744" y="266"/>
                  </a:cubicBezTo>
                  <a:cubicBezTo>
                    <a:pt x="746" y="284"/>
                    <a:pt x="758" y="293"/>
                    <a:pt x="774" y="293"/>
                  </a:cubicBezTo>
                  <a:cubicBezTo>
                    <a:pt x="785" y="293"/>
                    <a:pt x="792" y="291"/>
                    <a:pt x="800" y="285"/>
                  </a:cubicBezTo>
                  <a:cubicBezTo>
                    <a:pt x="801" y="285"/>
                    <a:pt x="801" y="285"/>
                    <a:pt x="801" y="285"/>
                  </a:cubicBezTo>
                  <a:cubicBezTo>
                    <a:pt x="801" y="300"/>
                    <a:pt x="801" y="300"/>
                    <a:pt x="801" y="300"/>
                  </a:cubicBezTo>
                  <a:cubicBezTo>
                    <a:pt x="793" y="306"/>
                    <a:pt x="783" y="309"/>
                    <a:pt x="772" y="309"/>
                  </a:cubicBezTo>
                  <a:close/>
                  <a:moveTo>
                    <a:pt x="744" y="251"/>
                  </a:moveTo>
                  <a:cubicBezTo>
                    <a:pt x="791" y="251"/>
                    <a:pt x="791" y="251"/>
                    <a:pt x="791" y="251"/>
                  </a:cubicBezTo>
                  <a:cubicBezTo>
                    <a:pt x="790" y="237"/>
                    <a:pt x="783" y="227"/>
                    <a:pt x="769" y="227"/>
                  </a:cubicBezTo>
                  <a:cubicBezTo>
                    <a:pt x="756" y="227"/>
                    <a:pt x="747" y="237"/>
                    <a:pt x="744" y="25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dirty="0">
                <a:solidFill>
                  <a:prstClr val="black"/>
                </a:solidFill>
              </a:endParaRPr>
            </a:p>
          </p:txBody>
        </p:sp>
      </p:grpSp>
    </p:spTree>
    <p:extLst>
      <p:ext uri="{BB962C8B-B14F-4D97-AF65-F5344CB8AC3E}">
        <p14:creationId xmlns:p14="http://schemas.microsoft.com/office/powerpoint/2010/main" val="1645436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defRPr>
                <a:latin typeface="MetricHPE" panose="020B0503030202060203" pitchFamily="34" charset="0"/>
              </a:defRPr>
            </a:lvl1pPr>
          </a:lstStyle>
          <a:p>
            <a:r>
              <a:rPr lang="en-US"/>
              <a:t>Click to edit Master title style</a:t>
            </a:r>
            <a:endParaRPr dirty="0"/>
          </a:p>
        </p:txBody>
      </p:sp>
      <p:sp>
        <p:nvSpPr>
          <p:cNvPr id="3" name="Content Placeholder 2"/>
          <p:cNvSpPr>
            <a:spLocks noGrp="1"/>
          </p:cNvSpPr>
          <p:nvPr>
            <p:ph idx="1"/>
          </p:nvPr>
        </p:nvSpPr>
        <p:spPr/>
        <p:txBody>
          <a:bodyPr/>
          <a:lstStyle>
            <a:lvl1pPr>
              <a:defRPr>
                <a:latin typeface="MetricHPE" panose="020B0503030202060203" pitchFamily="34" charset="0"/>
              </a:defRPr>
            </a:lvl1pPr>
            <a:lvl2pPr>
              <a:defRPr>
                <a:latin typeface="MetricHPE" panose="020B0503030202060203" pitchFamily="34" charset="0"/>
              </a:defRPr>
            </a:lvl2pPr>
            <a:lvl3pPr>
              <a:defRPr>
                <a:latin typeface="MetricHPE" panose="020B0503030202060203" pitchFamily="34" charset="0"/>
              </a:defRPr>
            </a:lvl3pPr>
            <a:lvl4pPr>
              <a:defRPr>
                <a:latin typeface="MetricHPE" panose="020B0503030202060203" pitchFamily="34" charset="0"/>
              </a:defRPr>
            </a:lvl4pPr>
            <a:lvl5pPr>
              <a:defRPr>
                <a:latin typeface="MetricHPE" panose="020B050303020206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extLst>
      <p:ext uri="{BB962C8B-B14F-4D97-AF65-F5344CB8AC3E}">
        <p14:creationId xmlns:p14="http://schemas.microsoft.com/office/powerpoint/2010/main" val="2908693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 and Subtitle">
    <p:spTree>
      <p:nvGrpSpPr>
        <p:cNvPr id="1" name=""/>
        <p:cNvGrpSpPr/>
        <p:nvPr/>
      </p:nvGrpSpPr>
      <p:grpSpPr>
        <a:xfrm>
          <a:off x="0" y="0"/>
          <a:ext cx="0" cy="0"/>
          <a:chOff x="0" y="0"/>
          <a:chExt cx="0" cy="0"/>
        </a:xfrm>
      </p:grpSpPr>
      <p:sp>
        <p:nvSpPr>
          <p:cNvPr id="6" name="Title 5"/>
          <p:cNvSpPr>
            <a:spLocks noGrp="1"/>
          </p:cNvSpPr>
          <p:nvPr>
            <p:ph type="title" hasCustomPrompt="1"/>
          </p:nvPr>
        </p:nvSpPr>
        <p:spPr>
          <a:xfrm>
            <a:off x="609441" y="521208"/>
            <a:ext cx="10969943" cy="411480"/>
          </a:xfrm>
        </p:spPr>
        <p:txBody>
          <a:bodyPr/>
          <a:lstStyle>
            <a:lvl1pPr>
              <a:defRPr/>
            </a:lvl1pPr>
          </a:lstStyle>
          <a:p>
            <a:r>
              <a:t>Click to add one-line title</a:t>
            </a:r>
          </a:p>
        </p:txBody>
      </p:sp>
      <p:sp>
        <p:nvSpPr>
          <p:cNvPr id="7" name="Text Placeholder 7"/>
          <p:cNvSpPr>
            <a:spLocks noGrp="1"/>
          </p:cNvSpPr>
          <p:nvPr>
            <p:ph type="body" sz="quarter" idx="13" hasCustomPrompt="1"/>
          </p:nvPr>
        </p:nvSpPr>
        <p:spPr>
          <a:xfrm>
            <a:off x="609440" y="934240"/>
            <a:ext cx="10969943" cy="381000"/>
          </a:xfrm>
        </p:spPr>
        <p:txBody>
          <a:bodyPr>
            <a:noAutofit/>
          </a:bodyPr>
          <a:lstStyle>
            <a:lvl1pPr marL="0" indent="0">
              <a:spcBef>
                <a:spcPts val="0"/>
              </a:spcBef>
              <a:buNone/>
              <a:defRPr sz="2400" baseline="0"/>
            </a:lvl1pPr>
            <a:lvl2pPr marL="0" indent="0">
              <a:spcBef>
                <a:spcPts val="0"/>
              </a:spcBef>
              <a:buNone/>
              <a:defRPr sz="2400"/>
            </a:lvl2pPr>
            <a:lvl3pPr marL="0" indent="0">
              <a:spcBef>
                <a:spcPts val="0"/>
              </a:spcBef>
              <a:buNone/>
              <a:defRPr sz="2400"/>
            </a:lvl3pPr>
            <a:lvl4pPr marL="0" indent="0">
              <a:spcBef>
                <a:spcPts val="0"/>
              </a:spcBef>
              <a:buNone/>
              <a:defRPr sz="2400"/>
            </a:lvl4pPr>
            <a:lvl5pPr marL="0" indent="0">
              <a:spcBef>
                <a:spcPts val="0"/>
              </a:spcBef>
              <a:buNone/>
              <a:defRPr sz="2400"/>
            </a:lvl5pPr>
            <a:lvl6pPr marL="0" indent="0">
              <a:spcBef>
                <a:spcPts val="0"/>
              </a:spcBef>
              <a:buNone/>
              <a:defRPr sz="2400"/>
            </a:lvl6pPr>
            <a:lvl7pPr marL="0" indent="0">
              <a:spcBef>
                <a:spcPts val="0"/>
              </a:spcBef>
              <a:buNone/>
              <a:defRPr sz="2400"/>
            </a:lvl7pPr>
            <a:lvl8pPr marL="0" indent="0">
              <a:spcBef>
                <a:spcPts val="0"/>
              </a:spcBef>
              <a:buNone/>
              <a:defRPr sz="2400"/>
            </a:lvl8pPr>
            <a:lvl9pPr marL="0" indent="0">
              <a:spcBef>
                <a:spcPts val="0"/>
              </a:spcBef>
              <a:buNone/>
              <a:defRPr sz="2400"/>
            </a:lvl9pPr>
          </a:lstStyle>
          <a:p>
            <a:pPr lvl="0"/>
            <a:r>
              <a:t>Click to add one-line subtitle</a:t>
            </a:r>
          </a:p>
        </p:txBody>
      </p:sp>
    </p:spTree>
    <p:extLst>
      <p:ext uri="{BB962C8B-B14F-4D97-AF65-F5344CB8AC3E}">
        <p14:creationId xmlns:p14="http://schemas.microsoft.com/office/powerpoint/2010/main" val="310163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Empower_No Bullets">
    <p:spTree>
      <p:nvGrpSpPr>
        <p:cNvPr id="1" name=""/>
        <p:cNvGrpSpPr/>
        <p:nvPr/>
      </p:nvGrpSpPr>
      <p:grpSpPr>
        <a:xfrm>
          <a:off x="0" y="0"/>
          <a:ext cx="0" cy="0"/>
          <a:chOff x="0" y="0"/>
          <a:chExt cx="0" cy="0"/>
        </a:xfrm>
      </p:grpSpPr>
      <p:sp>
        <p:nvSpPr>
          <p:cNvPr id="2" name="Title 1"/>
          <p:cNvSpPr>
            <a:spLocks noGrp="1"/>
          </p:cNvSpPr>
          <p:nvPr>
            <p:ph type="title"/>
          </p:nvPr>
        </p:nvSpPr>
        <p:spPr>
          <a:xfrm>
            <a:off x="305554" y="206935"/>
            <a:ext cx="11276847" cy="587188"/>
          </a:xfrm>
          <a:noFill/>
        </p:spPr>
        <p:txBody>
          <a:bodyPr vert="horz" lIns="217728" tIns="109728" rIns="217728" bIns="108864" rtlCol="0" anchor="t" anchorCtr="0">
            <a:normAutofit/>
          </a:bodyPr>
          <a:lstStyle>
            <a:lvl1pPr>
              <a:defRPr lang="en-US" dirty="0"/>
            </a:lvl1pPr>
          </a:lstStyle>
          <a:p>
            <a:pPr marL="0" lvl="0">
              <a:lnSpc>
                <a:spcPct val="90000"/>
              </a:lnSpc>
            </a:pPr>
            <a:r>
              <a:rPr lang="en-US"/>
              <a:t>Click to edit Master title style</a:t>
            </a:r>
          </a:p>
        </p:txBody>
      </p:sp>
      <p:sp>
        <p:nvSpPr>
          <p:cNvPr id="8" name="Text Placeholder 7"/>
          <p:cNvSpPr>
            <a:spLocks noGrp="1"/>
          </p:cNvSpPr>
          <p:nvPr>
            <p:ph type="body" sz="quarter" idx="13"/>
          </p:nvPr>
        </p:nvSpPr>
        <p:spPr bwMode="white">
          <a:xfrm>
            <a:off x="305554" y="674599"/>
            <a:ext cx="11276847" cy="587188"/>
          </a:xfrm>
          <a:prstGeom prst="rect">
            <a:avLst/>
          </a:prstGeom>
        </p:spPr>
        <p:txBody>
          <a:bodyPr vert="horz" lIns="217728" tIns="108864" rIns="217728" bIns="108864" rtlCol="0">
            <a:noAutofit/>
          </a:bodyPr>
          <a:lstStyle>
            <a:lvl1pPr>
              <a:defRPr lang="en-US" baseline="0" dirty="0">
                <a:solidFill>
                  <a:schemeClr val="bg1"/>
                </a:solidFill>
                <a:ea typeface="+mj-ea"/>
                <a:cs typeface="+mj-cs"/>
              </a:defRPr>
            </a:lvl1pPr>
          </a:lstStyle>
          <a:p>
            <a:pPr lvl="0"/>
            <a:r>
              <a:rPr lang="en-US"/>
              <a:t>Click to edit Master text styles</a:t>
            </a:r>
          </a:p>
        </p:txBody>
      </p:sp>
    </p:spTree>
    <p:extLst>
      <p:ext uri="{BB962C8B-B14F-4D97-AF65-F5344CB8AC3E}">
        <p14:creationId xmlns:p14="http://schemas.microsoft.com/office/powerpoint/2010/main" val="1848925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9/13/2018</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1601451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9/13/2018</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2102761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9/13/2018</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9/13/2018</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9/13/2018</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dirty="0"/>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userDrawn="1"/>
        </p:nvSpPr>
        <p:spPr>
          <a:xfrm>
            <a:off x="5592496" y="6592129"/>
            <a:ext cx="992579"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2018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1" r:id="rId4"/>
    <p:sldLayoutId id="2147483650" r:id="rId5"/>
    <p:sldLayoutId id="2147483652" r:id="rId6"/>
    <p:sldLayoutId id="2147483653" r:id="rId7"/>
    <p:sldLayoutId id="2147483654" r:id="rId8"/>
    <p:sldLayoutId id="2147483655" r:id="rId9"/>
  </p:sldLayoutIdLst>
  <p:txStyles>
    <p:titleStyle>
      <a:lvl1pPr algn="l" defTabSz="914400" rtl="0" eaLnBrk="1" latinLnBrk="0" hangingPunct="1">
        <a:lnSpc>
          <a:spcPct val="90000"/>
        </a:lnSpc>
        <a:spcBef>
          <a:spcPct val="0"/>
        </a:spcBef>
        <a:buNone/>
        <a:defRPr sz="4400" b="1" kern="1200">
          <a:solidFill>
            <a:srgbClr val="C63133"/>
          </a:solidFill>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519236"/>
            <a:ext cx="10969943" cy="852364"/>
          </a:xfrm>
          <a:prstGeom prst="rect">
            <a:avLst/>
          </a:prstGeom>
        </p:spPr>
        <p:txBody>
          <a:bodyPr vert="horz" lIns="0" tIns="0" rIns="0" bIns="0" rtlCol="0" anchor="t" anchorCtr="0">
            <a:noAutofit/>
          </a:bodyPr>
          <a:lstStyle/>
          <a:p>
            <a:r>
              <a:rPr lang="en-US"/>
              <a:t>Click to edit Master title style</a:t>
            </a:r>
            <a:endParaRPr/>
          </a:p>
        </p:txBody>
      </p:sp>
      <p:sp>
        <p:nvSpPr>
          <p:cNvPr id="3" name="Text Placeholder 2"/>
          <p:cNvSpPr>
            <a:spLocks noGrp="1"/>
          </p:cNvSpPr>
          <p:nvPr>
            <p:ph type="body" idx="1"/>
          </p:nvPr>
        </p:nvSpPr>
        <p:spPr>
          <a:xfrm>
            <a:off x="609600" y="1524000"/>
            <a:ext cx="10969784" cy="4571999"/>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608012" y="437706"/>
            <a:ext cx="10972800" cy="18288"/>
          </a:xfrm>
          <a:prstGeom prst="rect">
            <a:avLst/>
          </a:prstGeom>
          <a:solidFill>
            <a:srgbClr val="01A98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dirty="0">
              <a:solidFill>
                <a:prstClr val="white"/>
              </a:solidFill>
            </a:endParaRPr>
          </a:p>
        </p:txBody>
      </p:sp>
      <p:grpSp>
        <p:nvGrpSpPr>
          <p:cNvPr id="8" name="Group 7"/>
          <p:cNvGrpSpPr/>
          <p:nvPr/>
        </p:nvGrpSpPr>
        <p:grpSpPr>
          <a:xfrm>
            <a:off x="610272" y="6248401"/>
            <a:ext cx="969471" cy="390524"/>
            <a:chOff x="3578225" y="1146175"/>
            <a:chExt cx="5038725" cy="2111375"/>
          </a:xfrm>
        </p:grpSpPr>
        <p:sp>
          <p:nvSpPr>
            <p:cNvPr id="9" name="Freeform 5"/>
            <p:cNvSpPr>
              <a:spLocks noEditPoints="1"/>
            </p:cNvSpPr>
            <p:nvPr/>
          </p:nvSpPr>
          <p:spPr bwMode="auto">
            <a:xfrm>
              <a:off x="3578225" y="1146175"/>
              <a:ext cx="1725613" cy="498475"/>
            </a:xfrm>
            <a:custGeom>
              <a:avLst/>
              <a:gdLst>
                <a:gd name="T0" fmla="*/ 0 w 1087"/>
                <a:gd name="T1" fmla="*/ 0 h 314"/>
                <a:gd name="T2" fmla="*/ 0 w 1087"/>
                <a:gd name="T3" fmla="*/ 314 h 314"/>
                <a:gd name="T4" fmla="*/ 0 w 1087"/>
                <a:gd name="T5" fmla="*/ 314 h 314"/>
                <a:gd name="T6" fmla="*/ 1087 w 1087"/>
                <a:gd name="T7" fmla="*/ 314 h 314"/>
                <a:gd name="T8" fmla="*/ 1087 w 1087"/>
                <a:gd name="T9" fmla="*/ 0 h 314"/>
                <a:gd name="T10" fmla="*/ 0 w 1087"/>
                <a:gd name="T11" fmla="*/ 0 h 314"/>
                <a:gd name="T12" fmla="*/ 1018 w 1087"/>
                <a:gd name="T13" fmla="*/ 245 h 314"/>
                <a:gd name="T14" fmla="*/ 69 w 1087"/>
                <a:gd name="T15" fmla="*/ 245 h 314"/>
                <a:gd name="T16" fmla="*/ 69 w 1087"/>
                <a:gd name="T17" fmla="*/ 69 h 314"/>
                <a:gd name="T18" fmla="*/ 1018 w 1087"/>
                <a:gd name="T19" fmla="*/ 69 h 314"/>
                <a:gd name="T20" fmla="*/ 1018 w 1087"/>
                <a:gd name="T21" fmla="*/ 245 h 314"/>
                <a:gd name="T22" fmla="*/ 1018 w 1087"/>
                <a:gd name="T23" fmla="*/ 245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87" h="314">
                  <a:moveTo>
                    <a:pt x="0" y="0"/>
                  </a:moveTo>
                  <a:lnTo>
                    <a:pt x="0" y="314"/>
                  </a:lnTo>
                  <a:lnTo>
                    <a:pt x="0" y="314"/>
                  </a:lnTo>
                  <a:lnTo>
                    <a:pt x="1087" y="314"/>
                  </a:lnTo>
                  <a:lnTo>
                    <a:pt x="1087" y="0"/>
                  </a:lnTo>
                  <a:lnTo>
                    <a:pt x="0" y="0"/>
                  </a:lnTo>
                  <a:close/>
                  <a:moveTo>
                    <a:pt x="1018" y="245"/>
                  </a:moveTo>
                  <a:lnTo>
                    <a:pt x="69" y="245"/>
                  </a:lnTo>
                  <a:lnTo>
                    <a:pt x="69" y="69"/>
                  </a:lnTo>
                  <a:lnTo>
                    <a:pt x="1018" y="69"/>
                  </a:lnTo>
                  <a:lnTo>
                    <a:pt x="1018" y="245"/>
                  </a:lnTo>
                  <a:lnTo>
                    <a:pt x="1018" y="245"/>
                  </a:lnTo>
                  <a:close/>
                </a:path>
              </a:pathLst>
            </a:custGeom>
            <a:solidFill>
              <a:srgbClr val="00B3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dirty="0">
                <a:solidFill>
                  <a:prstClr val="black"/>
                </a:solidFill>
              </a:endParaRPr>
            </a:p>
          </p:txBody>
        </p:sp>
        <p:sp>
          <p:nvSpPr>
            <p:cNvPr id="10" name="Freeform 6"/>
            <p:cNvSpPr>
              <a:spLocks noEditPoints="1"/>
            </p:cNvSpPr>
            <p:nvPr/>
          </p:nvSpPr>
          <p:spPr bwMode="auto">
            <a:xfrm>
              <a:off x="3578225" y="1968500"/>
              <a:ext cx="5038725" cy="1289050"/>
            </a:xfrm>
            <a:custGeom>
              <a:avLst/>
              <a:gdLst>
                <a:gd name="T0" fmla="*/ 80 w 1341"/>
                <a:gd name="T1" fmla="*/ 52 h 342"/>
                <a:gd name="T2" fmla="*/ 29 w 1341"/>
                <a:gd name="T3" fmla="*/ 77 h 342"/>
                <a:gd name="T4" fmla="*/ 212 w 1341"/>
                <a:gd name="T5" fmla="*/ 93 h 342"/>
                <a:gd name="T6" fmla="*/ 174 w 1341"/>
                <a:gd name="T7" fmla="*/ 134 h 342"/>
                <a:gd name="T8" fmla="*/ 272 w 1341"/>
                <a:gd name="T9" fmla="*/ 132 h 342"/>
                <a:gd name="T10" fmla="*/ 276 w 1341"/>
                <a:gd name="T11" fmla="*/ 38 h 342"/>
                <a:gd name="T12" fmla="*/ 327 w 1341"/>
                <a:gd name="T13" fmla="*/ 132 h 342"/>
                <a:gd name="T14" fmla="*/ 398 w 1341"/>
                <a:gd name="T15" fmla="*/ 0 h 342"/>
                <a:gd name="T16" fmla="*/ 402 w 1341"/>
                <a:gd name="T17" fmla="*/ 134 h 342"/>
                <a:gd name="T18" fmla="*/ 448 w 1341"/>
                <a:gd name="T19" fmla="*/ 93 h 342"/>
                <a:gd name="T20" fmla="*/ 448 w 1341"/>
                <a:gd name="T21" fmla="*/ 74 h 342"/>
                <a:gd name="T22" fmla="*/ 642 w 1341"/>
                <a:gd name="T23" fmla="*/ 60 h 342"/>
                <a:gd name="T24" fmla="*/ 642 w 1341"/>
                <a:gd name="T25" fmla="*/ 131 h 342"/>
                <a:gd name="T26" fmla="*/ 570 w 1341"/>
                <a:gd name="T27" fmla="*/ 111 h 342"/>
                <a:gd name="T28" fmla="*/ 530 w 1341"/>
                <a:gd name="T29" fmla="*/ 60 h 342"/>
                <a:gd name="T30" fmla="*/ 558 w 1341"/>
                <a:gd name="T31" fmla="*/ 38 h 342"/>
                <a:gd name="T32" fmla="*/ 738 w 1341"/>
                <a:gd name="T33" fmla="*/ 89 h 342"/>
                <a:gd name="T34" fmla="*/ 787 w 1341"/>
                <a:gd name="T35" fmla="*/ 45 h 342"/>
                <a:gd name="T36" fmla="*/ 736 w 1341"/>
                <a:gd name="T37" fmla="*/ 65 h 342"/>
                <a:gd name="T38" fmla="*/ 848 w 1341"/>
                <a:gd name="T39" fmla="*/ 73 h 342"/>
                <a:gd name="T40" fmla="*/ 876 w 1341"/>
                <a:gd name="T41" fmla="*/ 73 h 342"/>
                <a:gd name="T42" fmla="*/ 833 w 1341"/>
                <a:gd name="T43" fmla="*/ 91 h 342"/>
                <a:gd name="T44" fmla="*/ 965 w 1341"/>
                <a:gd name="T45" fmla="*/ 43 h 342"/>
                <a:gd name="T46" fmla="*/ 964 w 1341"/>
                <a:gd name="T47" fmla="*/ 103 h 342"/>
                <a:gd name="T48" fmla="*/ 1010 w 1341"/>
                <a:gd name="T49" fmla="*/ 132 h 342"/>
                <a:gd name="T50" fmla="*/ 1070 w 1341"/>
                <a:gd name="T51" fmla="*/ 38 h 342"/>
                <a:gd name="T52" fmla="*/ 1010 w 1341"/>
                <a:gd name="T53" fmla="*/ 89 h 342"/>
                <a:gd name="T54" fmla="*/ 1133 w 1341"/>
                <a:gd name="T55" fmla="*/ 73 h 342"/>
                <a:gd name="T56" fmla="*/ 1160 w 1341"/>
                <a:gd name="T57" fmla="*/ 73 h 342"/>
                <a:gd name="T58" fmla="*/ 1117 w 1341"/>
                <a:gd name="T59" fmla="*/ 91 h 342"/>
                <a:gd name="T60" fmla="*/ 1239 w 1341"/>
                <a:gd name="T61" fmla="*/ 39 h 342"/>
                <a:gd name="T62" fmla="*/ 1180 w 1341"/>
                <a:gd name="T63" fmla="*/ 132 h 342"/>
                <a:gd name="T64" fmla="*/ 1246 w 1341"/>
                <a:gd name="T65" fmla="*/ 85 h 342"/>
                <a:gd name="T66" fmla="*/ 1314 w 1341"/>
                <a:gd name="T67" fmla="*/ 132 h 342"/>
                <a:gd name="T68" fmla="*/ 1295 w 1341"/>
                <a:gd name="T69" fmla="*/ 110 h 342"/>
                <a:gd name="T70" fmla="*/ 18 w 1341"/>
                <a:gd name="T71" fmla="*/ 231 h 342"/>
                <a:gd name="T72" fmla="*/ 81 w 1341"/>
                <a:gd name="T73" fmla="*/ 307 h 342"/>
                <a:gd name="T74" fmla="*/ 164 w 1341"/>
                <a:gd name="T75" fmla="*/ 307 h 342"/>
                <a:gd name="T76" fmla="*/ 103 w 1341"/>
                <a:gd name="T77" fmla="*/ 214 h 342"/>
                <a:gd name="T78" fmla="*/ 252 w 1341"/>
                <a:gd name="T79" fmla="*/ 229 h 342"/>
                <a:gd name="T80" fmla="*/ 252 w 1341"/>
                <a:gd name="T81" fmla="*/ 307 h 342"/>
                <a:gd name="T82" fmla="*/ 211 w 1341"/>
                <a:gd name="T83" fmla="*/ 214 h 342"/>
                <a:gd name="T84" fmla="*/ 305 w 1341"/>
                <a:gd name="T85" fmla="*/ 212 h 342"/>
                <a:gd name="T86" fmla="*/ 338 w 1341"/>
                <a:gd name="T87" fmla="*/ 285 h 342"/>
                <a:gd name="T88" fmla="*/ 281 w 1341"/>
                <a:gd name="T89" fmla="*/ 251 h 342"/>
                <a:gd name="T90" fmla="*/ 403 w 1341"/>
                <a:gd name="T91" fmla="*/ 229 h 342"/>
                <a:gd name="T92" fmla="*/ 382 w 1341"/>
                <a:gd name="T93" fmla="*/ 228 h 342"/>
                <a:gd name="T94" fmla="*/ 430 w 1341"/>
                <a:gd name="T95" fmla="*/ 342 h 342"/>
                <a:gd name="T96" fmla="*/ 498 w 1341"/>
                <a:gd name="T97" fmla="*/ 260 h 342"/>
                <a:gd name="T98" fmla="*/ 577 w 1341"/>
                <a:gd name="T99" fmla="*/ 212 h 342"/>
                <a:gd name="T100" fmla="*/ 554 w 1341"/>
                <a:gd name="T101" fmla="*/ 307 h 342"/>
                <a:gd name="T102" fmla="*/ 623 w 1341"/>
                <a:gd name="T103" fmla="*/ 187 h 342"/>
                <a:gd name="T104" fmla="*/ 621 w 1341"/>
                <a:gd name="T105" fmla="*/ 307 h 342"/>
                <a:gd name="T106" fmla="*/ 644 w 1341"/>
                <a:gd name="T107" fmla="*/ 300 h 342"/>
                <a:gd name="T108" fmla="*/ 644 w 1341"/>
                <a:gd name="T109" fmla="*/ 240 h 342"/>
                <a:gd name="T110" fmla="*/ 661 w 1341"/>
                <a:gd name="T111" fmla="*/ 238 h 342"/>
                <a:gd name="T112" fmla="*/ 807 w 1341"/>
                <a:gd name="T113" fmla="*/ 266 h 342"/>
                <a:gd name="T114" fmla="*/ 772 w 1341"/>
                <a:gd name="T115" fmla="*/ 309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341" h="342">
                  <a:moveTo>
                    <a:pt x="29" y="132"/>
                  </a:moveTo>
                  <a:cubicBezTo>
                    <a:pt x="0" y="132"/>
                    <a:pt x="0" y="132"/>
                    <a:pt x="0" y="132"/>
                  </a:cubicBezTo>
                  <a:cubicBezTo>
                    <a:pt x="0" y="0"/>
                    <a:pt x="0" y="0"/>
                    <a:pt x="0" y="0"/>
                  </a:cubicBezTo>
                  <a:cubicBezTo>
                    <a:pt x="29" y="0"/>
                    <a:pt x="29" y="0"/>
                    <a:pt x="29" y="0"/>
                  </a:cubicBezTo>
                  <a:cubicBezTo>
                    <a:pt x="29" y="52"/>
                    <a:pt x="29" y="52"/>
                    <a:pt x="29" y="52"/>
                  </a:cubicBezTo>
                  <a:cubicBezTo>
                    <a:pt x="80" y="52"/>
                    <a:pt x="80" y="52"/>
                    <a:pt x="80" y="52"/>
                  </a:cubicBezTo>
                  <a:cubicBezTo>
                    <a:pt x="80" y="0"/>
                    <a:pt x="80" y="0"/>
                    <a:pt x="80" y="0"/>
                  </a:cubicBezTo>
                  <a:cubicBezTo>
                    <a:pt x="109" y="0"/>
                    <a:pt x="109" y="0"/>
                    <a:pt x="109" y="0"/>
                  </a:cubicBezTo>
                  <a:cubicBezTo>
                    <a:pt x="109" y="132"/>
                    <a:pt x="109" y="132"/>
                    <a:pt x="109" y="132"/>
                  </a:cubicBezTo>
                  <a:cubicBezTo>
                    <a:pt x="80" y="132"/>
                    <a:pt x="80" y="132"/>
                    <a:pt x="80" y="132"/>
                  </a:cubicBezTo>
                  <a:cubicBezTo>
                    <a:pt x="80" y="77"/>
                    <a:pt x="80" y="77"/>
                    <a:pt x="80" y="77"/>
                  </a:cubicBezTo>
                  <a:cubicBezTo>
                    <a:pt x="29" y="77"/>
                    <a:pt x="29" y="77"/>
                    <a:pt x="29" y="77"/>
                  </a:cubicBezTo>
                  <a:lnTo>
                    <a:pt x="29" y="132"/>
                  </a:lnTo>
                  <a:close/>
                  <a:moveTo>
                    <a:pt x="174" y="134"/>
                  </a:moveTo>
                  <a:cubicBezTo>
                    <a:pt x="145" y="134"/>
                    <a:pt x="125" y="116"/>
                    <a:pt x="125" y="85"/>
                  </a:cubicBezTo>
                  <a:cubicBezTo>
                    <a:pt x="125" y="56"/>
                    <a:pt x="144" y="36"/>
                    <a:pt x="170" y="36"/>
                  </a:cubicBezTo>
                  <a:cubicBezTo>
                    <a:pt x="198" y="36"/>
                    <a:pt x="212" y="55"/>
                    <a:pt x="212" y="83"/>
                  </a:cubicBezTo>
                  <a:cubicBezTo>
                    <a:pt x="212" y="93"/>
                    <a:pt x="212" y="93"/>
                    <a:pt x="212" y="93"/>
                  </a:cubicBezTo>
                  <a:cubicBezTo>
                    <a:pt x="152" y="93"/>
                    <a:pt x="152" y="93"/>
                    <a:pt x="152" y="93"/>
                  </a:cubicBezTo>
                  <a:cubicBezTo>
                    <a:pt x="155" y="108"/>
                    <a:pt x="167" y="112"/>
                    <a:pt x="178" y="112"/>
                  </a:cubicBezTo>
                  <a:cubicBezTo>
                    <a:pt x="188" y="112"/>
                    <a:pt x="195" y="110"/>
                    <a:pt x="204" y="104"/>
                  </a:cubicBezTo>
                  <a:cubicBezTo>
                    <a:pt x="205" y="104"/>
                    <a:pt x="205" y="104"/>
                    <a:pt x="205" y="104"/>
                  </a:cubicBezTo>
                  <a:cubicBezTo>
                    <a:pt x="205" y="126"/>
                    <a:pt x="205" y="126"/>
                    <a:pt x="205" y="126"/>
                  </a:cubicBezTo>
                  <a:cubicBezTo>
                    <a:pt x="198" y="131"/>
                    <a:pt x="187" y="134"/>
                    <a:pt x="174" y="134"/>
                  </a:cubicBezTo>
                  <a:close/>
                  <a:moveTo>
                    <a:pt x="152" y="74"/>
                  </a:moveTo>
                  <a:cubicBezTo>
                    <a:pt x="186" y="74"/>
                    <a:pt x="186" y="74"/>
                    <a:pt x="186" y="74"/>
                  </a:cubicBezTo>
                  <a:cubicBezTo>
                    <a:pt x="186" y="64"/>
                    <a:pt x="182" y="58"/>
                    <a:pt x="170" y="58"/>
                  </a:cubicBezTo>
                  <a:cubicBezTo>
                    <a:pt x="162" y="58"/>
                    <a:pt x="155" y="61"/>
                    <a:pt x="152" y="74"/>
                  </a:cubicBezTo>
                  <a:close/>
                  <a:moveTo>
                    <a:pt x="287" y="77"/>
                  </a:moveTo>
                  <a:cubicBezTo>
                    <a:pt x="272" y="132"/>
                    <a:pt x="272" y="132"/>
                    <a:pt x="272" y="132"/>
                  </a:cubicBezTo>
                  <a:cubicBezTo>
                    <a:pt x="247" y="132"/>
                    <a:pt x="247" y="132"/>
                    <a:pt x="247" y="132"/>
                  </a:cubicBezTo>
                  <a:cubicBezTo>
                    <a:pt x="218" y="39"/>
                    <a:pt x="218" y="39"/>
                    <a:pt x="218" y="39"/>
                  </a:cubicBezTo>
                  <a:cubicBezTo>
                    <a:pt x="218" y="38"/>
                    <a:pt x="218" y="38"/>
                    <a:pt x="218" y="38"/>
                  </a:cubicBezTo>
                  <a:cubicBezTo>
                    <a:pt x="246" y="38"/>
                    <a:pt x="246" y="38"/>
                    <a:pt x="246" y="38"/>
                  </a:cubicBezTo>
                  <a:cubicBezTo>
                    <a:pt x="261" y="93"/>
                    <a:pt x="261" y="93"/>
                    <a:pt x="261" y="93"/>
                  </a:cubicBezTo>
                  <a:cubicBezTo>
                    <a:pt x="276" y="38"/>
                    <a:pt x="276" y="38"/>
                    <a:pt x="276" y="38"/>
                  </a:cubicBezTo>
                  <a:cubicBezTo>
                    <a:pt x="298" y="38"/>
                    <a:pt x="298" y="38"/>
                    <a:pt x="298" y="38"/>
                  </a:cubicBezTo>
                  <a:cubicBezTo>
                    <a:pt x="313" y="93"/>
                    <a:pt x="313" y="93"/>
                    <a:pt x="313" y="93"/>
                  </a:cubicBezTo>
                  <a:cubicBezTo>
                    <a:pt x="329" y="38"/>
                    <a:pt x="329" y="38"/>
                    <a:pt x="329" y="38"/>
                  </a:cubicBezTo>
                  <a:cubicBezTo>
                    <a:pt x="355" y="38"/>
                    <a:pt x="355" y="38"/>
                    <a:pt x="355" y="38"/>
                  </a:cubicBezTo>
                  <a:cubicBezTo>
                    <a:pt x="355" y="39"/>
                    <a:pt x="355" y="39"/>
                    <a:pt x="355" y="39"/>
                  </a:cubicBezTo>
                  <a:cubicBezTo>
                    <a:pt x="327" y="132"/>
                    <a:pt x="327" y="132"/>
                    <a:pt x="327" y="132"/>
                  </a:cubicBezTo>
                  <a:cubicBezTo>
                    <a:pt x="302" y="132"/>
                    <a:pt x="302" y="132"/>
                    <a:pt x="302" y="132"/>
                  </a:cubicBezTo>
                  <a:lnTo>
                    <a:pt x="287" y="77"/>
                  </a:lnTo>
                  <a:close/>
                  <a:moveTo>
                    <a:pt x="402" y="134"/>
                  </a:moveTo>
                  <a:cubicBezTo>
                    <a:pt x="379" y="134"/>
                    <a:pt x="370" y="125"/>
                    <a:pt x="370" y="104"/>
                  </a:cubicBezTo>
                  <a:cubicBezTo>
                    <a:pt x="370" y="0"/>
                    <a:pt x="370" y="0"/>
                    <a:pt x="370" y="0"/>
                  </a:cubicBezTo>
                  <a:cubicBezTo>
                    <a:pt x="398" y="0"/>
                    <a:pt x="398" y="0"/>
                    <a:pt x="398" y="0"/>
                  </a:cubicBezTo>
                  <a:cubicBezTo>
                    <a:pt x="398" y="102"/>
                    <a:pt x="398" y="102"/>
                    <a:pt x="398" y="102"/>
                  </a:cubicBezTo>
                  <a:cubicBezTo>
                    <a:pt x="398" y="108"/>
                    <a:pt x="400" y="111"/>
                    <a:pt x="406" y="111"/>
                  </a:cubicBezTo>
                  <a:cubicBezTo>
                    <a:pt x="408" y="111"/>
                    <a:pt x="410" y="110"/>
                    <a:pt x="412" y="109"/>
                  </a:cubicBezTo>
                  <a:cubicBezTo>
                    <a:pt x="413" y="109"/>
                    <a:pt x="413" y="109"/>
                    <a:pt x="413" y="109"/>
                  </a:cubicBezTo>
                  <a:cubicBezTo>
                    <a:pt x="413" y="132"/>
                    <a:pt x="413" y="132"/>
                    <a:pt x="413" y="132"/>
                  </a:cubicBezTo>
                  <a:cubicBezTo>
                    <a:pt x="410" y="133"/>
                    <a:pt x="406" y="134"/>
                    <a:pt x="402" y="134"/>
                  </a:cubicBezTo>
                  <a:close/>
                  <a:moveTo>
                    <a:pt x="469" y="134"/>
                  </a:moveTo>
                  <a:cubicBezTo>
                    <a:pt x="440" y="134"/>
                    <a:pt x="420" y="116"/>
                    <a:pt x="420" y="85"/>
                  </a:cubicBezTo>
                  <a:cubicBezTo>
                    <a:pt x="420" y="56"/>
                    <a:pt x="440" y="36"/>
                    <a:pt x="465" y="36"/>
                  </a:cubicBezTo>
                  <a:cubicBezTo>
                    <a:pt x="494" y="36"/>
                    <a:pt x="507" y="55"/>
                    <a:pt x="507" y="83"/>
                  </a:cubicBezTo>
                  <a:cubicBezTo>
                    <a:pt x="507" y="93"/>
                    <a:pt x="507" y="93"/>
                    <a:pt x="507" y="93"/>
                  </a:cubicBezTo>
                  <a:cubicBezTo>
                    <a:pt x="448" y="93"/>
                    <a:pt x="448" y="93"/>
                    <a:pt x="448" y="93"/>
                  </a:cubicBezTo>
                  <a:cubicBezTo>
                    <a:pt x="451" y="108"/>
                    <a:pt x="462" y="112"/>
                    <a:pt x="474" y="112"/>
                  </a:cubicBezTo>
                  <a:cubicBezTo>
                    <a:pt x="484" y="112"/>
                    <a:pt x="491" y="110"/>
                    <a:pt x="500" y="104"/>
                  </a:cubicBezTo>
                  <a:cubicBezTo>
                    <a:pt x="501" y="104"/>
                    <a:pt x="501" y="104"/>
                    <a:pt x="501" y="104"/>
                  </a:cubicBezTo>
                  <a:cubicBezTo>
                    <a:pt x="501" y="126"/>
                    <a:pt x="501" y="126"/>
                    <a:pt x="501" y="126"/>
                  </a:cubicBezTo>
                  <a:cubicBezTo>
                    <a:pt x="493" y="131"/>
                    <a:pt x="482" y="134"/>
                    <a:pt x="469" y="134"/>
                  </a:cubicBezTo>
                  <a:close/>
                  <a:moveTo>
                    <a:pt x="448" y="74"/>
                  </a:moveTo>
                  <a:cubicBezTo>
                    <a:pt x="482" y="74"/>
                    <a:pt x="482" y="74"/>
                    <a:pt x="482" y="74"/>
                  </a:cubicBezTo>
                  <a:cubicBezTo>
                    <a:pt x="481" y="64"/>
                    <a:pt x="477" y="58"/>
                    <a:pt x="466" y="58"/>
                  </a:cubicBezTo>
                  <a:cubicBezTo>
                    <a:pt x="457" y="58"/>
                    <a:pt x="450" y="61"/>
                    <a:pt x="448" y="74"/>
                  </a:cubicBezTo>
                  <a:close/>
                  <a:moveTo>
                    <a:pt x="622" y="38"/>
                  </a:moveTo>
                  <a:cubicBezTo>
                    <a:pt x="642" y="38"/>
                    <a:pt x="642" y="38"/>
                    <a:pt x="642" y="38"/>
                  </a:cubicBezTo>
                  <a:cubicBezTo>
                    <a:pt x="642" y="60"/>
                    <a:pt x="642" y="60"/>
                    <a:pt x="642" y="60"/>
                  </a:cubicBezTo>
                  <a:cubicBezTo>
                    <a:pt x="622" y="60"/>
                    <a:pt x="622" y="60"/>
                    <a:pt x="622" y="60"/>
                  </a:cubicBezTo>
                  <a:cubicBezTo>
                    <a:pt x="622" y="99"/>
                    <a:pt x="622" y="99"/>
                    <a:pt x="622" y="99"/>
                  </a:cubicBezTo>
                  <a:cubicBezTo>
                    <a:pt x="622" y="107"/>
                    <a:pt x="625" y="111"/>
                    <a:pt x="633" y="111"/>
                  </a:cubicBezTo>
                  <a:cubicBezTo>
                    <a:pt x="636" y="111"/>
                    <a:pt x="639" y="110"/>
                    <a:pt x="642" y="109"/>
                  </a:cubicBezTo>
                  <a:cubicBezTo>
                    <a:pt x="642" y="109"/>
                    <a:pt x="642" y="109"/>
                    <a:pt x="642" y="109"/>
                  </a:cubicBezTo>
                  <a:cubicBezTo>
                    <a:pt x="642" y="131"/>
                    <a:pt x="642" y="131"/>
                    <a:pt x="642" y="131"/>
                  </a:cubicBezTo>
                  <a:cubicBezTo>
                    <a:pt x="639" y="132"/>
                    <a:pt x="633" y="134"/>
                    <a:pt x="625" y="134"/>
                  </a:cubicBezTo>
                  <a:cubicBezTo>
                    <a:pt x="603" y="134"/>
                    <a:pt x="594" y="124"/>
                    <a:pt x="594" y="100"/>
                  </a:cubicBezTo>
                  <a:cubicBezTo>
                    <a:pt x="594" y="60"/>
                    <a:pt x="594" y="60"/>
                    <a:pt x="594" y="60"/>
                  </a:cubicBezTo>
                  <a:cubicBezTo>
                    <a:pt x="558" y="60"/>
                    <a:pt x="558" y="60"/>
                    <a:pt x="558" y="60"/>
                  </a:cubicBezTo>
                  <a:cubicBezTo>
                    <a:pt x="558" y="99"/>
                    <a:pt x="558" y="99"/>
                    <a:pt x="558" y="99"/>
                  </a:cubicBezTo>
                  <a:cubicBezTo>
                    <a:pt x="558" y="107"/>
                    <a:pt x="561" y="111"/>
                    <a:pt x="570" y="111"/>
                  </a:cubicBezTo>
                  <a:cubicBezTo>
                    <a:pt x="572" y="111"/>
                    <a:pt x="575" y="110"/>
                    <a:pt x="578" y="109"/>
                  </a:cubicBezTo>
                  <a:cubicBezTo>
                    <a:pt x="579" y="109"/>
                    <a:pt x="579" y="109"/>
                    <a:pt x="579" y="109"/>
                  </a:cubicBezTo>
                  <a:cubicBezTo>
                    <a:pt x="579" y="131"/>
                    <a:pt x="579" y="131"/>
                    <a:pt x="579" y="131"/>
                  </a:cubicBezTo>
                  <a:cubicBezTo>
                    <a:pt x="575" y="132"/>
                    <a:pt x="570" y="134"/>
                    <a:pt x="562" y="134"/>
                  </a:cubicBezTo>
                  <a:cubicBezTo>
                    <a:pt x="539" y="134"/>
                    <a:pt x="530" y="124"/>
                    <a:pt x="530" y="100"/>
                  </a:cubicBezTo>
                  <a:cubicBezTo>
                    <a:pt x="530" y="60"/>
                    <a:pt x="530" y="60"/>
                    <a:pt x="530" y="60"/>
                  </a:cubicBezTo>
                  <a:cubicBezTo>
                    <a:pt x="516" y="60"/>
                    <a:pt x="516" y="60"/>
                    <a:pt x="516" y="60"/>
                  </a:cubicBezTo>
                  <a:cubicBezTo>
                    <a:pt x="516" y="38"/>
                    <a:pt x="516" y="38"/>
                    <a:pt x="516" y="38"/>
                  </a:cubicBezTo>
                  <a:cubicBezTo>
                    <a:pt x="530" y="38"/>
                    <a:pt x="530" y="38"/>
                    <a:pt x="530" y="38"/>
                  </a:cubicBezTo>
                  <a:cubicBezTo>
                    <a:pt x="530" y="12"/>
                    <a:pt x="530" y="12"/>
                    <a:pt x="530" y="12"/>
                  </a:cubicBezTo>
                  <a:cubicBezTo>
                    <a:pt x="558" y="12"/>
                    <a:pt x="558" y="12"/>
                    <a:pt x="558" y="12"/>
                  </a:cubicBezTo>
                  <a:cubicBezTo>
                    <a:pt x="558" y="38"/>
                    <a:pt x="558" y="38"/>
                    <a:pt x="558" y="38"/>
                  </a:cubicBezTo>
                  <a:cubicBezTo>
                    <a:pt x="594" y="38"/>
                    <a:pt x="594" y="38"/>
                    <a:pt x="594" y="38"/>
                  </a:cubicBezTo>
                  <a:cubicBezTo>
                    <a:pt x="594" y="12"/>
                    <a:pt x="594" y="12"/>
                    <a:pt x="594" y="12"/>
                  </a:cubicBezTo>
                  <a:cubicBezTo>
                    <a:pt x="622" y="12"/>
                    <a:pt x="622" y="12"/>
                    <a:pt x="622" y="12"/>
                  </a:cubicBezTo>
                  <a:cubicBezTo>
                    <a:pt x="622" y="38"/>
                    <a:pt x="622" y="38"/>
                    <a:pt x="622" y="38"/>
                  </a:cubicBezTo>
                  <a:close/>
                  <a:moveTo>
                    <a:pt x="787" y="45"/>
                  </a:moveTo>
                  <a:cubicBezTo>
                    <a:pt x="787" y="73"/>
                    <a:pt x="768" y="89"/>
                    <a:pt x="738" y="89"/>
                  </a:cubicBezTo>
                  <a:cubicBezTo>
                    <a:pt x="718" y="89"/>
                    <a:pt x="718" y="89"/>
                    <a:pt x="718" y="89"/>
                  </a:cubicBezTo>
                  <a:cubicBezTo>
                    <a:pt x="718" y="132"/>
                    <a:pt x="718" y="132"/>
                    <a:pt x="718" y="132"/>
                  </a:cubicBezTo>
                  <a:cubicBezTo>
                    <a:pt x="689" y="132"/>
                    <a:pt x="689" y="132"/>
                    <a:pt x="689" y="132"/>
                  </a:cubicBezTo>
                  <a:cubicBezTo>
                    <a:pt x="689" y="0"/>
                    <a:pt x="689" y="0"/>
                    <a:pt x="689" y="0"/>
                  </a:cubicBezTo>
                  <a:cubicBezTo>
                    <a:pt x="738" y="0"/>
                    <a:pt x="738" y="0"/>
                    <a:pt x="738" y="0"/>
                  </a:cubicBezTo>
                  <a:cubicBezTo>
                    <a:pt x="768" y="0"/>
                    <a:pt x="787" y="16"/>
                    <a:pt x="787" y="45"/>
                  </a:cubicBezTo>
                  <a:close/>
                  <a:moveTo>
                    <a:pt x="736" y="65"/>
                  </a:moveTo>
                  <a:cubicBezTo>
                    <a:pt x="751" y="65"/>
                    <a:pt x="758" y="57"/>
                    <a:pt x="758" y="45"/>
                  </a:cubicBezTo>
                  <a:cubicBezTo>
                    <a:pt x="758" y="33"/>
                    <a:pt x="751" y="24"/>
                    <a:pt x="736" y="24"/>
                  </a:cubicBezTo>
                  <a:cubicBezTo>
                    <a:pt x="718" y="24"/>
                    <a:pt x="718" y="24"/>
                    <a:pt x="718" y="24"/>
                  </a:cubicBezTo>
                  <a:cubicBezTo>
                    <a:pt x="718" y="65"/>
                    <a:pt x="718" y="65"/>
                    <a:pt x="718" y="65"/>
                  </a:cubicBezTo>
                  <a:lnTo>
                    <a:pt x="736" y="65"/>
                  </a:lnTo>
                  <a:close/>
                  <a:moveTo>
                    <a:pt x="849" y="123"/>
                  </a:moveTo>
                  <a:cubicBezTo>
                    <a:pt x="843" y="130"/>
                    <a:pt x="834" y="134"/>
                    <a:pt x="824" y="134"/>
                  </a:cubicBezTo>
                  <a:cubicBezTo>
                    <a:pt x="806" y="134"/>
                    <a:pt x="791" y="122"/>
                    <a:pt x="791" y="103"/>
                  </a:cubicBezTo>
                  <a:cubicBezTo>
                    <a:pt x="791" y="84"/>
                    <a:pt x="806" y="72"/>
                    <a:pt x="827" y="72"/>
                  </a:cubicBezTo>
                  <a:cubicBezTo>
                    <a:pt x="834" y="72"/>
                    <a:pt x="841" y="73"/>
                    <a:pt x="848" y="75"/>
                  </a:cubicBezTo>
                  <a:cubicBezTo>
                    <a:pt x="848" y="73"/>
                    <a:pt x="848" y="73"/>
                    <a:pt x="848" y="73"/>
                  </a:cubicBezTo>
                  <a:cubicBezTo>
                    <a:pt x="848" y="63"/>
                    <a:pt x="842" y="59"/>
                    <a:pt x="827" y="59"/>
                  </a:cubicBezTo>
                  <a:cubicBezTo>
                    <a:pt x="818" y="59"/>
                    <a:pt x="809" y="62"/>
                    <a:pt x="801" y="66"/>
                  </a:cubicBezTo>
                  <a:cubicBezTo>
                    <a:pt x="800" y="66"/>
                    <a:pt x="800" y="66"/>
                    <a:pt x="800" y="66"/>
                  </a:cubicBezTo>
                  <a:cubicBezTo>
                    <a:pt x="800" y="44"/>
                    <a:pt x="800" y="44"/>
                    <a:pt x="800" y="44"/>
                  </a:cubicBezTo>
                  <a:cubicBezTo>
                    <a:pt x="807" y="40"/>
                    <a:pt x="820" y="36"/>
                    <a:pt x="832" y="36"/>
                  </a:cubicBezTo>
                  <a:cubicBezTo>
                    <a:pt x="860" y="36"/>
                    <a:pt x="876" y="49"/>
                    <a:pt x="876" y="73"/>
                  </a:cubicBezTo>
                  <a:cubicBezTo>
                    <a:pt x="876" y="132"/>
                    <a:pt x="876" y="132"/>
                    <a:pt x="876" y="132"/>
                  </a:cubicBezTo>
                  <a:cubicBezTo>
                    <a:pt x="849" y="132"/>
                    <a:pt x="849" y="132"/>
                    <a:pt x="849" y="132"/>
                  </a:cubicBezTo>
                  <a:cubicBezTo>
                    <a:pt x="849" y="123"/>
                    <a:pt x="849" y="123"/>
                    <a:pt x="849" y="123"/>
                  </a:cubicBezTo>
                  <a:close/>
                  <a:moveTo>
                    <a:pt x="848" y="102"/>
                  </a:moveTo>
                  <a:cubicBezTo>
                    <a:pt x="848" y="94"/>
                    <a:pt x="848" y="94"/>
                    <a:pt x="848" y="94"/>
                  </a:cubicBezTo>
                  <a:cubicBezTo>
                    <a:pt x="844" y="92"/>
                    <a:pt x="838" y="91"/>
                    <a:pt x="833" y="91"/>
                  </a:cubicBezTo>
                  <a:cubicBezTo>
                    <a:pt x="823" y="91"/>
                    <a:pt x="818" y="95"/>
                    <a:pt x="818" y="102"/>
                  </a:cubicBezTo>
                  <a:cubicBezTo>
                    <a:pt x="818" y="110"/>
                    <a:pt x="823" y="113"/>
                    <a:pt x="832" y="113"/>
                  </a:cubicBezTo>
                  <a:cubicBezTo>
                    <a:pt x="839" y="113"/>
                    <a:pt x="845" y="109"/>
                    <a:pt x="848" y="102"/>
                  </a:cubicBezTo>
                  <a:close/>
                  <a:moveTo>
                    <a:pt x="890" y="85"/>
                  </a:moveTo>
                  <a:cubicBezTo>
                    <a:pt x="890" y="55"/>
                    <a:pt x="911" y="36"/>
                    <a:pt x="939" y="36"/>
                  </a:cubicBezTo>
                  <a:cubicBezTo>
                    <a:pt x="949" y="36"/>
                    <a:pt x="958" y="38"/>
                    <a:pt x="965" y="43"/>
                  </a:cubicBezTo>
                  <a:cubicBezTo>
                    <a:pt x="965" y="67"/>
                    <a:pt x="965" y="67"/>
                    <a:pt x="965" y="67"/>
                  </a:cubicBezTo>
                  <a:cubicBezTo>
                    <a:pt x="964" y="67"/>
                    <a:pt x="964" y="67"/>
                    <a:pt x="964" y="67"/>
                  </a:cubicBezTo>
                  <a:cubicBezTo>
                    <a:pt x="958" y="62"/>
                    <a:pt x="951" y="60"/>
                    <a:pt x="943" y="60"/>
                  </a:cubicBezTo>
                  <a:cubicBezTo>
                    <a:pt x="929" y="60"/>
                    <a:pt x="918" y="69"/>
                    <a:pt x="918" y="85"/>
                  </a:cubicBezTo>
                  <a:cubicBezTo>
                    <a:pt x="918" y="101"/>
                    <a:pt x="929" y="110"/>
                    <a:pt x="943" y="110"/>
                  </a:cubicBezTo>
                  <a:cubicBezTo>
                    <a:pt x="951" y="110"/>
                    <a:pt x="958" y="108"/>
                    <a:pt x="964" y="103"/>
                  </a:cubicBezTo>
                  <a:cubicBezTo>
                    <a:pt x="965" y="103"/>
                    <a:pt x="965" y="103"/>
                    <a:pt x="965" y="103"/>
                  </a:cubicBezTo>
                  <a:cubicBezTo>
                    <a:pt x="965" y="127"/>
                    <a:pt x="965" y="127"/>
                    <a:pt x="965" y="127"/>
                  </a:cubicBezTo>
                  <a:cubicBezTo>
                    <a:pt x="958" y="132"/>
                    <a:pt x="949" y="134"/>
                    <a:pt x="939" y="134"/>
                  </a:cubicBezTo>
                  <a:cubicBezTo>
                    <a:pt x="911" y="134"/>
                    <a:pt x="890" y="115"/>
                    <a:pt x="890" y="85"/>
                  </a:cubicBezTo>
                  <a:close/>
                  <a:moveTo>
                    <a:pt x="1010" y="89"/>
                  </a:moveTo>
                  <a:cubicBezTo>
                    <a:pt x="1010" y="132"/>
                    <a:pt x="1010" y="132"/>
                    <a:pt x="1010" y="132"/>
                  </a:cubicBezTo>
                  <a:cubicBezTo>
                    <a:pt x="983" y="132"/>
                    <a:pt x="983" y="132"/>
                    <a:pt x="983" y="132"/>
                  </a:cubicBezTo>
                  <a:cubicBezTo>
                    <a:pt x="983" y="0"/>
                    <a:pt x="983" y="0"/>
                    <a:pt x="983" y="0"/>
                  </a:cubicBezTo>
                  <a:cubicBezTo>
                    <a:pt x="1010" y="0"/>
                    <a:pt x="1010" y="0"/>
                    <a:pt x="1010" y="0"/>
                  </a:cubicBezTo>
                  <a:cubicBezTo>
                    <a:pt x="1010" y="75"/>
                    <a:pt x="1010" y="75"/>
                    <a:pt x="1010" y="75"/>
                  </a:cubicBezTo>
                  <a:cubicBezTo>
                    <a:pt x="1039" y="38"/>
                    <a:pt x="1039" y="38"/>
                    <a:pt x="1039" y="38"/>
                  </a:cubicBezTo>
                  <a:cubicBezTo>
                    <a:pt x="1070" y="38"/>
                    <a:pt x="1070" y="38"/>
                    <a:pt x="1070" y="38"/>
                  </a:cubicBezTo>
                  <a:cubicBezTo>
                    <a:pt x="1070" y="39"/>
                    <a:pt x="1070" y="39"/>
                    <a:pt x="1070" y="39"/>
                  </a:cubicBezTo>
                  <a:cubicBezTo>
                    <a:pt x="1036" y="82"/>
                    <a:pt x="1036" y="82"/>
                    <a:pt x="1036" y="82"/>
                  </a:cubicBezTo>
                  <a:cubicBezTo>
                    <a:pt x="1070" y="131"/>
                    <a:pt x="1070" y="131"/>
                    <a:pt x="1070" y="131"/>
                  </a:cubicBezTo>
                  <a:cubicBezTo>
                    <a:pt x="1070" y="132"/>
                    <a:pt x="1070" y="132"/>
                    <a:pt x="1070" y="132"/>
                  </a:cubicBezTo>
                  <a:cubicBezTo>
                    <a:pt x="1038" y="132"/>
                    <a:pt x="1038" y="132"/>
                    <a:pt x="1038" y="132"/>
                  </a:cubicBezTo>
                  <a:lnTo>
                    <a:pt x="1010" y="89"/>
                  </a:lnTo>
                  <a:close/>
                  <a:moveTo>
                    <a:pt x="1133" y="123"/>
                  </a:moveTo>
                  <a:cubicBezTo>
                    <a:pt x="1127" y="130"/>
                    <a:pt x="1118" y="134"/>
                    <a:pt x="1108" y="134"/>
                  </a:cubicBezTo>
                  <a:cubicBezTo>
                    <a:pt x="1090" y="134"/>
                    <a:pt x="1075" y="122"/>
                    <a:pt x="1075" y="103"/>
                  </a:cubicBezTo>
                  <a:cubicBezTo>
                    <a:pt x="1075" y="84"/>
                    <a:pt x="1090" y="72"/>
                    <a:pt x="1112" y="72"/>
                  </a:cubicBezTo>
                  <a:cubicBezTo>
                    <a:pt x="1118" y="72"/>
                    <a:pt x="1125" y="73"/>
                    <a:pt x="1133" y="75"/>
                  </a:cubicBezTo>
                  <a:cubicBezTo>
                    <a:pt x="1133" y="73"/>
                    <a:pt x="1133" y="73"/>
                    <a:pt x="1133" y="73"/>
                  </a:cubicBezTo>
                  <a:cubicBezTo>
                    <a:pt x="1133" y="63"/>
                    <a:pt x="1127" y="59"/>
                    <a:pt x="1112" y="59"/>
                  </a:cubicBezTo>
                  <a:cubicBezTo>
                    <a:pt x="1102" y="59"/>
                    <a:pt x="1093" y="62"/>
                    <a:pt x="1086" y="66"/>
                  </a:cubicBezTo>
                  <a:cubicBezTo>
                    <a:pt x="1084" y="66"/>
                    <a:pt x="1084" y="66"/>
                    <a:pt x="1084" y="66"/>
                  </a:cubicBezTo>
                  <a:cubicBezTo>
                    <a:pt x="1084" y="44"/>
                    <a:pt x="1084" y="44"/>
                    <a:pt x="1084" y="44"/>
                  </a:cubicBezTo>
                  <a:cubicBezTo>
                    <a:pt x="1092" y="40"/>
                    <a:pt x="1104" y="36"/>
                    <a:pt x="1117" y="36"/>
                  </a:cubicBezTo>
                  <a:cubicBezTo>
                    <a:pt x="1145" y="36"/>
                    <a:pt x="1160" y="49"/>
                    <a:pt x="1160" y="73"/>
                  </a:cubicBezTo>
                  <a:cubicBezTo>
                    <a:pt x="1160" y="132"/>
                    <a:pt x="1160" y="132"/>
                    <a:pt x="1160" y="132"/>
                  </a:cubicBezTo>
                  <a:cubicBezTo>
                    <a:pt x="1133" y="132"/>
                    <a:pt x="1133" y="132"/>
                    <a:pt x="1133" y="132"/>
                  </a:cubicBezTo>
                  <a:cubicBezTo>
                    <a:pt x="1133" y="123"/>
                    <a:pt x="1133" y="123"/>
                    <a:pt x="1133" y="123"/>
                  </a:cubicBezTo>
                  <a:close/>
                  <a:moveTo>
                    <a:pt x="1133" y="102"/>
                  </a:moveTo>
                  <a:cubicBezTo>
                    <a:pt x="1133" y="94"/>
                    <a:pt x="1133" y="94"/>
                    <a:pt x="1133" y="94"/>
                  </a:cubicBezTo>
                  <a:cubicBezTo>
                    <a:pt x="1128" y="92"/>
                    <a:pt x="1123" y="91"/>
                    <a:pt x="1117" y="91"/>
                  </a:cubicBezTo>
                  <a:cubicBezTo>
                    <a:pt x="1108" y="91"/>
                    <a:pt x="1103" y="95"/>
                    <a:pt x="1103" y="102"/>
                  </a:cubicBezTo>
                  <a:cubicBezTo>
                    <a:pt x="1103" y="110"/>
                    <a:pt x="1108" y="113"/>
                    <a:pt x="1116" y="113"/>
                  </a:cubicBezTo>
                  <a:cubicBezTo>
                    <a:pt x="1124" y="113"/>
                    <a:pt x="1130" y="109"/>
                    <a:pt x="1133" y="102"/>
                  </a:cubicBezTo>
                  <a:close/>
                  <a:moveTo>
                    <a:pt x="1207" y="53"/>
                  </a:moveTo>
                  <a:cubicBezTo>
                    <a:pt x="1212" y="43"/>
                    <a:pt x="1220" y="37"/>
                    <a:pt x="1230" y="37"/>
                  </a:cubicBezTo>
                  <a:cubicBezTo>
                    <a:pt x="1234" y="37"/>
                    <a:pt x="1238" y="38"/>
                    <a:pt x="1239" y="39"/>
                  </a:cubicBezTo>
                  <a:cubicBezTo>
                    <a:pt x="1239" y="65"/>
                    <a:pt x="1239" y="65"/>
                    <a:pt x="1239" y="65"/>
                  </a:cubicBezTo>
                  <a:cubicBezTo>
                    <a:pt x="1238" y="65"/>
                    <a:pt x="1238" y="65"/>
                    <a:pt x="1238" y="65"/>
                  </a:cubicBezTo>
                  <a:cubicBezTo>
                    <a:pt x="1235" y="64"/>
                    <a:pt x="1231" y="63"/>
                    <a:pt x="1226" y="63"/>
                  </a:cubicBezTo>
                  <a:cubicBezTo>
                    <a:pt x="1217" y="63"/>
                    <a:pt x="1210" y="68"/>
                    <a:pt x="1208" y="78"/>
                  </a:cubicBezTo>
                  <a:cubicBezTo>
                    <a:pt x="1208" y="132"/>
                    <a:pt x="1208" y="132"/>
                    <a:pt x="1208" y="132"/>
                  </a:cubicBezTo>
                  <a:cubicBezTo>
                    <a:pt x="1180" y="132"/>
                    <a:pt x="1180" y="132"/>
                    <a:pt x="1180" y="132"/>
                  </a:cubicBezTo>
                  <a:cubicBezTo>
                    <a:pt x="1180" y="38"/>
                    <a:pt x="1180" y="38"/>
                    <a:pt x="1180" y="38"/>
                  </a:cubicBezTo>
                  <a:cubicBezTo>
                    <a:pt x="1207" y="38"/>
                    <a:pt x="1207" y="38"/>
                    <a:pt x="1207" y="38"/>
                  </a:cubicBezTo>
                  <a:cubicBezTo>
                    <a:pt x="1207" y="53"/>
                    <a:pt x="1207" y="53"/>
                    <a:pt x="1207" y="53"/>
                  </a:cubicBezTo>
                  <a:close/>
                  <a:moveTo>
                    <a:pt x="1314" y="122"/>
                  </a:moveTo>
                  <a:cubicBezTo>
                    <a:pt x="1308" y="130"/>
                    <a:pt x="1298" y="134"/>
                    <a:pt x="1286" y="134"/>
                  </a:cubicBezTo>
                  <a:cubicBezTo>
                    <a:pt x="1262" y="134"/>
                    <a:pt x="1246" y="112"/>
                    <a:pt x="1246" y="85"/>
                  </a:cubicBezTo>
                  <a:cubicBezTo>
                    <a:pt x="1246" y="58"/>
                    <a:pt x="1262" y="36"/>
                    <a:pt x="1286" y="36"/>
                  </a:cubicBezTo>
                  <a:cubicBezTo>
                    <a:pt x="1298" y="36"/>
                    <a:pt x="1307" y="40"/>
                    <a:pt x="1313" y="47"/>
                  </a:cubicBezTo>
                  <a:cubicBezTo>
                    <a:pt x="1313" y="0"/>
                    <a:pt x="1313" y="0"/>
                    <a:pt x="1313" y="0"/>
                  </a:cubicBezTo>
                  <a:cubicBezTo>
                    <a:pt x="1341" y="0"/>
                    <a:pt x="1341" y="0"/>
                    <a:pt x="1341" y="0"/>
                  </a:cubicBezTo>
                  <a:cubicBezTo>
                    <a:pt x="1341" y="132"/>
                    <a:pt x="1341" y="132"/>
                    <a:pt x="1341" y="132"/>
                  </a:cubicBezTo>
                  <a:cubicBezTo>
                    <a:pt x="1314" y="132"/>
                    <a:pt x="1314" y="132"/>
                    <a:pt x="1314" y="132"/>
                  </a:cubicBezTo>
                  <a:cubicBezTo>
                    <a:pt x="1314" y="122"/>
                    <a:pt x="1314" y="122"/>
                    <a:pt x="1314" y="122"/>
                  </a:cubicBezTo>
                  <a:close/>
                  <a:moveTo>
                    <a:pt x="1313" y="100"/>
                  </a:moveTo>
                  <a:cubicBezTo>
                    <a:pt x="1313" y="70"/>
                    <a:pt x="1313" y="70"/>
                    <a:pt x="1313" y="70"/>
                  </a:cubicBezTo>
                  <a:cubicBezTo>
                    <a:pt x="1308" y="63"/>
                    <a:pt x="1302" y="60"/>
                    <a:pt x="1295" y="60"/>
                  </a:cubicBezTo>
                  <a:cubicBezTo>
                    <a:pt x="1283" y="60"/>
                    <a:pt x="1275" y="69"/>
                    <a:pt x="1275" y="85"/>
                  </a:cubicBezTo>
                  <a:cubicBezTo>
                    <a:pt x="1275" y="101"/>
                    <a:pt x="1283" y="110"/>
                    <a:pt x="1295" y="110"/>
                  </a:cubicBezTo>
                  <a:cubicBezTo>
                    <a:pt x="1302" y="110"/>
                    <a:pt x="1308" y="107"/>
                    <a:pt x="1313" y="100"/>
                  </a:cubicBezTo>
                  <a:close/>
                  <a:moveTo>
                    <a:pt x="0" y="175"/>
                  </a:moveTo>
                  <a:cubicBezTo>
                    <a:pt x="81" y="175"/>
                    <a:pt x="81" y="175"/>
                    <a:pt x="81" y="175"/>
                  </a:cubicBezTo>
                  <a:cubicBezTo>
                    <a:pt x="81" y="191"/>
                    <a:pt x="81" y="191"/>
                    <a:pt x="81" y="191"/>
                  </a:cubicBezTo>
                  <a:cubicBezTo>
                    <a:pt x="18" y="191"/>
                    <a:pt x="18" y="191"/>
                    <a:pt x="18" y="191"/>
                  </a:cubicBezTo>
                  <a:cubicBezTo>
                    <a:pt x="18" y="231"/>
                    <a:pt x="18" y="231"/>
                    <a:pt x="18" y="231"/>
                  </a:cubicBezTo>
                  <a:cubicBezTo>
                    <a:pt x="75" y="231"/>
                    <a:pt x="75" y="231"/>
                    <a:pt x="75" y="231"/>
                  </a:cubicBezTo>
                  <a:cubicBezTo>
                    <a:pt x="75" y="247"/>
                    <a:pt x="75" y="247"/>
                    <a:pt x="75" y="247"/>
                  </a:cubicBezTo>
                  <a:cubicBezTo>
                    <a:pt x="18" y="247"/>
                    <a:pt x="18" y="247"/>
                    <a:pt x="18" y="247"/>
                  </a:cubicBezTo>
                  <a:cubicBezTo>
                    <a:pt x="18" y="291"/>
                    <a:pt x="18" y="291"/>
                    <a:pt x="18" y="291"/>
                  </a:cubicBezTo>
                  <a:cubicBezTo>
                    <a:pt x="81" y="291"/>
                    <a:pt x="81" y="291"/>
                    <a:pt x="81" y="291"/>
                  </a:cubicBezTo>
                  <a:cubicBezTo>
                    <a:pt x="81" y="307"/>
                    <a:pt x="81" y="307"/>
                    <a:pt x="81" y="307"/>
                  </a:cubicBezTo>
                  <a:cubicBezTo>
                    <a:pt x="0" y="307"/>
                    <a:pt x="0" y="307"/>
                    <a:pt x="0" y="307"/>
                  </a:cubicBezTo>
                  <a:lnTo>
                    <a:pt x="0" y="175"/>
                  </a:lnTo>
                  <a:close/>
                  <a:moveTo>
                    <a:pt x="149" y="212"/>
                  </a:moveTo>
                  <a:cubicBezTo>
                    <a:pt x="169" y="212"/>
                    <a:pt x="181" y="226"/>
                    <a:pt x="181" y="248"/>
                  </a:cubicBezTo>
                  <a:cubicBezTo>
                    <a:pt x="181" y="307"/>
                    <a:pt x="181" y="307"/>
                    <a:pt x="181" y="307"/>
                  </a:cubicBezTo>
                  <a:cubicBezTo>
                    <a:pt x="164" y="307"/>
                    <a:pt x="164" y="307"/>
                    <a:pt x="164" y="307"/>
                  </a:cubicBezTo>
                  <a:cubicBezTo>
                    <a:pt x="164" y="249"/>
                    <a:pt x="164" y="249"/>
                    <a:pt x="164" y="249"/>
                  </a:cubicBezTo>
                  <a:cubicBezTo>
                    <a:pt x="164" y="237"/>
                    <a:pt x="157" y="228"/>
                    <a:pt x="144" y="228"/>
                  </a:cubicBezTo>
                  <a:cubicBezTo>
                    <a:pt x="133" y="228"/>
                    <a:pt x="124" y="235"/>
                    <a:pt x="121" y="245"/>
                  </a:cubicBezTo>
                  <a:cubicBezTo>
                    <a:pt x="121" y="307"/>
                    <a:pt x="121" y="307"/>
                    <a:pt x="121" y="307"/>
                  </a:cubicBezTo>
                  <a:cubicBezTo>
                    <a:pt x="103" y="307"/>
                    <a:pt x="103" y="307"/>
                    <a:pt x="103" y="307"/>
                  </a:cubicBezTo>
                  <a:cubicBezTo>
                    <a:pt x="103" y="214"/>
                    <a:pt x="103" y="214"/>
                    <a:pt x="103" y="214"/>
                  </a:cubicBezTo>
                  <a:cubicBezTo>
                    <a:pt x="121" y="214"/>
                    <a:pt x="121" y="214"/>
                    <a:pt x="121" y="214"/>
                  </a:cubicBezTo>
                  <a:cubicBezTo>
                    <a:pt x="121" y="227"/>
                    <a:pt x="121" y="227"/>
                    <a:pt x="121" y="227"/>
                  </a:cubicBezTo>
                  <a:cubicBezTo>
                    <a:pt x="126" y="219"/>
                    <a:pt x="136" y="212"/>
                    <a:pt x="149" y="212"/>
                  </a:cubicBezTo>
                  <a:close/>
                  <a:moveTo>
                    <a:pt x="228" y="214"/>
                  </a:moveTo>
                  <a:cubicBezTo>
                    <a:pt x="252" y="214"/>
                    <a:pt x="252" y="214"/>
                    <a:pt x="252" y="214"/>
                  </a:cubicBezTo>
                  <a:cubicBezTo>
                    <a:pt x="252" y="229"/>
                    <a:pt x="252" y="229"/>
                    <a:pt x="252" y="229"/>
                  </a:cubicBezTo>
                  <a:cubicBezTo>
                    <a:pt x="228" y="229"/>
                    <a:pt x="228" y="229"/>
                    <a:pt x="228" y="229"/>
                  </a:cubicBezTo>
                  <a:cubicBezTo>
                    <a:pt x="228" y="279"/>
                    <a:pt x="228" y="279"/>
                    <a:pt x="228" y="279"/>
                  </a:cubicBezTo>
                  <a:cubicBezTo>
                    <a:pt x="228" y="289"/>
                    <a:pt x="234" y="293"/>
                    <a:pt x="243" y="293"/>
                  </a:cubicBezTo>
                  <a:cubicBezTo>
                    <a:pt x="246" y="293"/>
                    <a:pt x="249" y="293"/>
                    <a:pt x="251" y="292"/>
                  </a:cubicBezTo>
                  <a:cubicBezTo>
                    <a:pt x="252" y="292"/>
                    <a:pt x="252" y="292"/>
                    <a:pt x="252" y="292"/>
                  </a:cubicBezTo>
                  <a:cubicBezTo>
                    <a:pt x="252" y="307"/>
                    <a:pt x="252" y="307"/>
                    <a:pt x="252" y="307"/>
                  </a:cubicBezTo>
                  <a:cubicBezTo>
                    <a:pt x="249" y="308"/>
                    <a:pt x="246" y="309"/>
                    <a:pt x="241" y="309"/>
                  </a:cubicBezTo>
                  <a:cubicBezTo>
                    <a:pt x="219" y="309"/>
                    <a:pt x="211" y="299"/>
                    <a:pt x="211" y="281"/>
                  </a:cubicBezTo>
                  <a:cubicBezTo>
                    <a:pt x="211" y="229"/>
                    <a:pt x="211" y="229"/>
                    <a:pt x="211" y="229"/>
                  </a:cubicBezTo>
                  <a:cubicBezTo>
                    <a:pt x="195" y="229"/>
                    <a:pt x="195" y="229"/>
                    <a:pt x="195" y="229"/>
                  </a:cubicBezTo>
                  <a:cubicBezTo>
                    <a:pt x="195" y="214"/>
                    <a:pt x="195" y="214"/>
                    <a:pt x="195" y="214"/>
                  </a:cubicBezTo>
                  <a:cubicBezTo>
                    <a:pt x="211" y="214"/>
                    <a:pt x="211" y="214"/>
                    <a:pt x="211" y="214"/>
                  </a:cubicBezTo>
                  <a:cubicBezTo>
                    <a:pt x="211" y="189"/>
                    <a:pt x="211" y="189"/>
                    <a:pt x="211" y="189"/>
                  </a:cubicBezTo>
                  <a:cubicBezTo>
                    <a:pt x="228" y="189"/>
                    <a:pt x="228" y="189"/>
                    <a:pt x="228" y="189"/>
                  </a:cubicBezTo>
                  <a:lnTo>
                    <a:pt x="228" y="214"/>
                  </a:lnTo>
                  <a:close/>
                  <a:moveTo>
                    <a:pt x="309" y="309"/>
                  </a:moveTo>
                  <a:cubicBezTo>
                    <a:pt x="282" y="309"/>
                    <a:pt x="263" y="290"/>
                    <a:pt x="263" y="261"/>
                  </a:cubicBezTo>
                  <a:cubicBezTo>
                    <a:pt x="263" y="232"/>
                    <a:pt x="280" y="212"/>
                    <a:pt x="305" y="212"/>
                  </a:cubicBezTo>
                  <a:cubicBezTo>
                    <a:pt x="331" y="212"/>
                    <a:pt x="344" y="230"/>
                    <a:pt x="344" y="258"/>
                  </a:cubicBezTo>
                  <a:cubicBezTo>
                    <a:pt x="344" y="266"/>
                    <a:pt x="344" y="266"/>
                    <a:pt x="344" y="266"/>
                  </a:cubicBezTo>
                  <a:cubicBezTo>
                    <a:pt x="281" y="266"/>
                    <a:pt x="281" y="266"/>
                    <a:pt x="281" y="266"/>
                  </a:cubicBezTo>
                  <a:cubicBezTo>
                    <a:pt x="282" y="284"/>
                    <a:pt x="295" y="293"/>
                    <a:pt x="311" y="293"/>
                  </a:cubicBezTo>
                  <a:cubicBezTo>
                    <a:pt x="321" y="293"/>
                    <a:pt x="329" y="291"/>
                    <a:pt x="337" y="285"/>
                  </a:cubicBezTo>
                  <a:cubicBezTo>
                    <a:pt x="338" y="285"/>
                    <a:pt x="338" y="285"/>
                    <a:pt x="338" y="285"/>
                  </a:cubicBezTo>
                  <a:cubicBezTo>
                    <a:pt x="338" y="300"/>
                    <a:pt x="338" y="300"/>
                    <a:pt x="338" y="300"/>
                  </a:cubicBezTo>
                  <a:cubicBezTo>
                    <a:pt x="330" y="306"/>
                    <a:pt x="320" y="309"/>
                    <a:pt x="309" y="309"/>
                  </a:cubicBezTo>
                  <a:close/>
                  <a:moveTo>
                    <a:pt x="281" y="251"/>
                  </a:moveTo>
                  <a:cubicBezTo>
                    <a:pt x="327" y="251"/>
                    <a:pt x="327" y="251"/>
                    <a:pt x="327" y="251"/>
                  </a:cubicBezTo>
                  <a:cubicBezTo>
                    <a:pt x="327" y="237"/>
                    <a:pt x="320" y="227"/>
                    <a:pt x="306" y="227"/>
                  </a:cubicBezTo>
                  <a:cubicBezTo>
                    <a:pt x="292" y="227"/>
                    <a:pt x="284" y="237"/>
                    <a:pt x="281" y="251"/>
                  </a:cubicBezTo>
                  <a:close/>
                  <a:moveTo>
                    <a:pt x="382" y="228"/>
                  </a:moveTo>
                  <a:cubicBezTo>
                    <a:pt x="386" y="218"/>
                    <a:pt x="395" y="212"/>
                    <a:pt x="405" y="212"/>
                  </a:cubicBezTo>
                  <a:cubicBezTo>
                    <a:pt x="409" y="212"/>
                    <a:pt x="413" y="213"/>
                    <a:pt x="414" y="214"/>
                  </a:cubicBezTo>
                  <a:cubicBezTo>
                    <a:pt x="414" y="231"/>
                    <a:pt x="414" y="231"/>
                    <a:pt x="414" y="231"/>
                  </a:cubicBezTo>
                  <a:cubicBezTo>
                    <a:pt x="414" y="231"/>
                    <a:pt x="414" y="231"/>
                    <a:pt x="414" y="231"/>
                  </a:cubicBezTo>
                  <a:cubicBezTo>
                    <a:pt x="411" y="230"/>
                    <a:pt x="407" y="229"/>
                    <a:pt x="403" y="229"/>
                  </a:cubicBezTo>
                  <a:cubicBezTo>
                    <a:pt x="393" y="229"/>
                    <a:pt x="385" y="236"/>
                    <a:pt x="382" y="246"/>
                  </a:cubicBezTo>
                  <a:cubicBezTo>
                    <a:pt x="382" y="307"/>
                    <a:pt x="382" y="307"/>
                    <a:pt x="382" y="307"/>
                  </a:cubicBezTo>
                  <a:cubicBezTo>
                    <a:pt x="365" y="307"/>
                    <a:pt x="365" y="307"/>
                    <a:pt x="365" y="307"/>
                  </a:cubicBezTo>
                  <a:cubicBezTo>
                    <a:pt x="365" y="214"/>
                    <a:pt x="365" y="214"/>
                    <a:pt x="365" y="214"/>
                  </a:cubicBezTo>
                  <a:cubicBezTo>
                    <a:pt x="382" y="214"/>
                    <a:pt x="382" y="214"/>
                    <a:pt x="382" y="214"/>
                  </a:cubicBezTo>
                  <a:cubicBezTo>
                    <a:pt x="382" y="228"/>
                    <a:pt x="382" y="228"/>
                    <a:pt x="382" y="228"/>
                  </a:cubicBezTo>
                  <a:close/>
                  <a:moveTo>
                    <a:pt x="474" y="212"/>
                  </a:moveTo>
                  <a:cubicBezTo>
                    <a:pt x="502" y="212"/>
                    <a:pt x="516" y="235"/>
                    <a:pt x="516" y="260"/>
                  </a:cubicBezTo>
                  <a:cubicBezTo>
                    <a:pt x="516" y="286"/>
                    <a:pt x="502" y="309"/>
                    <a:pt x="474" y="309"/>
                  </a:cubicBezTo>
                  <a:cubicBezTo>
                    <a:pt x="463" y="309"/>
                    <a:pt x="453" y="303"/>
                    <a:pt x="448" y="296"/>
                  </a:cubicBezTo>
                  <a:cubicBezTo>
                    <a:pt x="448" y="342"/>
                    <a:pt x="448" y="342"/>
                    <a:pt x="448" y="342"/>
                  </a:cubicBezTo>
                  <a:cubicBezTo>
                    <a:pt x="430" y="342"/>
                    <a:pt x="430" y="342"/>
                    <a:pt x="430" y="342"/>
                  </a:cubicBezTo>
                  <a:cubicBezTo>
                    <a:pt x="430" y="214"/>
                    <a:pt x="430" y="214"/>
                    <a:pt x="430" y="214"/>
                  </a:cubicBezTo>
                  <a:cubicBezTo>
                    <a:pt x="448" y="214"/>
                    <a:pt x="448" y="214"/>
                    <a:pt x="448" y="214"/>
                  </a:cubicBezTo>
                  <a:cubicBezTo>
                    <a:pt x="448" y="224"/>
                    <a:pt x="448" y="224"/>
                    <a:pt x="448" y="224"/>
                  </a:cubicBezTo>
                  <a:cubicBezTo>
                    <a:pt x="453" y="218"/>
                    <a:pt x="463" y="212"/>
                    <a:pt x="474" y="212"/>
                  </a:cubicBezTo>
                  <a:close/>
                  <a:moveTo>
                    <a:pt x="471" y="293"/>
                  </a:moveTo>
                  <a:cubicBezTo>
                    <a:pt x="488" y="293"/>
                    <a:pt x="498" y="279"/>
                    <a:pt x="498" y="260"/>
                  </a:cubicBezTo>
                  <a:cubicBezTo>
                    <a:pt x="498" y="242"/>
                    <a:pt x="488" y="228"/>
                    <a:pt x="471" y="228"/>
                  </a:cubicBezTo>
                  <a:cubicBezTo>
                    <a:pt x="461" y="228"/>
                    <a:pt x="453" y="233"/>
                    <a:pt x="448" y="243"/>
                  </a:cubicBezTo>
                  <a:cubicBezTo>
                    <a:pt x="448" y="278"/>
                    <a:pt x="448" y="278"/>
                    <a:pt x="448" y="278"/>
                  </a:cubicBezTo>
                  <a:cubicBezTo>
                    <a:pt x="453" y="287"/>
                    <a:pt x="461" y="293"/>
                    <a:pt x="471" y="293"/>
                  </a:cubicBezTo>
                  <a:close/>
                  <a:moveTo>
                    <a:pt x="554" y="228"/>
                  </a:moveTo>
                  <a:cubicBezTo>
                    <a:pt x="558" y="218"/>
                    <a:pt x="567" y="212"/>
                    <a:pt x="577" y="212"/>
                  </a:cubicBezTo>
                  <a:cubicBezTo>
                    <a:pt x="581" y="212"/>
                    <a:pt x="585" y="213"/>
                    <a:pt x="587" y="214"/>
                  </a:cubicBezTo>
                  <a:cubicBezTo>
                    <a:pt x="587" y="231"/>
                    <a:pt x="587" y="231"/>
                    <a:pt x="587" y="231"/>
                  </a:cubicBezTo>
                  <a:cubicBezTo>
                    <a:pt x="586" y="231"/>
                    <a:pt x="586" y="231"/>
                    <a:pt x="586" y="231"/>
                  </a:cubicBezTo>
                  <a:cubicBezTo>
                    <a:pt x="583" y="230"/>
                    <a:pt x="579" y="229"/>
                    <a:pt x="575" y="229"/>
                  </a:cubicBezTo>
                  <a:cubicBezTo>
                    <a:pt x="565" y="229"/>
                    <a:pt x="557" y="236"/>
                    <a:pt x="554" y="246"/>
                  </a:cubicBezTo>
                  <a:cubicBezTo>
                    <a:pt x="554" y="307"/>
                    <a:pt x="554" y="307"/>
                    <a:pt x="554" y="307"/>
                  </a:cubicBezTo>
                  <a:cubicBezTo>
                    <a:pt x="537" y="307"/>
                    <a:pt x="537" y="307"/>
                    <a:pt x="537" y="307"/>
                  </a:cubicBezTo>
                  <a:cubicBezTo>
                    <a:pt x="537" y="214"/>
                    <a:pt x="537" y="214"/>
                    <a:pt x="537" y="214"/>
                  </a:cubicBezTo>
                  <a:cubicBezTo>
                    <a:pt x="554" y="214"/>
                    <a:pt x="554" y="214"/>
                    <a:pt x="554" y="214"/>
                  </a:cubicBezTo>
                  <a:cubicBezTo>
                    <a:pt x="554" y="228"/>
                    <a:pt x="554" y="228"/>
                    <a:pt x="554" y="228"/>
                  </a:cubicBezTo>
                  <a:close/>
                  <a:moveTo>
                    <a:pt x="612" y="176"/>
                  </a:moveTo>
                  <a:cubicBezTo>
                    <a:pt x="618" y="176"/>
                    <a:pt x="623" y="181"/>
                    <a:pt x="623" y="187"/>
                  </a:cubicBezTo>
                  <a:cubicBezTo>
                    <a:pt x="623" y="193"/>
                    <a:pt x="618" y="198"/>
                    <a:pt x="612" y="198"/>
                  </a:cubicBezTo>
                  <a:cubicBezTo>
                    <a:pt x="606" y="198"/>
                    <a:pt x="601" y="193"/>
                    <a:pt x="601" y="187"/>
                  </a:cubicBezTo>
                  <a:cubicBezTo>
                    <a:pt x="601" y="181"/>
                    <a:pt x="606" y="176"/>
                    <a:pt x="612" y="176"/>
                  </a:cubicBezTo>
                  <a:close/>
                  <a:moveTo>
                    <a:pt x="603" y="214"/>
                  </a:moveTo>
                  <a:cubicBezTo>
                    <a:pt x="621" y="214"/>
                    <a:pt x="621" y="214"/>
                    <a:pt x="621" y="214"/>
                  </a:cubicBezTo>
                  <a:cubicBezTo>
                    <a:pt x="621" y="307"/>
                    <a:pt x="621" y="307"/>
                    <a:pt x="621" y="307"/>
                  </a:cubicBezTo>
                  <a:cubicBezTo>
                    <a:pt x="603" y="307"/>
                    <a:pt x="603" y="307"/>
                    <a:pt x="603" y="307"/>
                  </a:cubicBezTo>
                  <a:lnTo>
                    <a:pt x="603" y="214"/>
                  </a:lnTo>
                  <a:close/>
                  <a:moveTo>
                    <a:pt x="683" y="252"/>
                  </a:moveTo>
                  <a:cubicBezTo>
                    <a:pt x="696" y="257"/>
                    <a:pt x="711" y="262"/>
                    <a:pt x="711" y="280"/>
                  </a:cubicBezTo>
                  <a:cubicBezTo>
                    <a:pt x="711" y="299"/>
                    <a:pt x="696" y="309"/>
                    <a:pt x="675" y="309"/>
                  </a:cubicBezTo>
                  <a:cubicBezTo>
                    <a:pt x="663" y="309"/>
                    <a:pt x="651" y="306"/>
                    <a:pt x="644" y="300"/>
                  </a:cubicBezTo>
                  <a:cubicBezTo>
                    <a:pt x="644" y="283"/>
                    <a:pt x="644" y="283"/>
                    <a:pt x="644" y="283"/>
                  </a:cubicBezTo>
                  <a:cubicBezTo>
                    <a:pt x="645" y="283"/>
                    <a:pt x="645" y="283"/>
                    <a:pt x="645" y="283"/>
                  </a:cubicBezTo>
                  <a:cubicBezTo>
                    <a:pt x="653" y="291"/>
                    <a:pt x="664" y="294"/>
                    <a:pt x="675" y="294"/>
                  </a:cubicBezTo>
                  <a:cubicBezTo>
                    <a:pt x="685" y="294"/>
                    <a:pt x="694" y="290"/>
                    <a:pt x="694" y="282"/>
                  </a:cubicBezTo>
                  <a:cubicBezTo>
                    <a:pt x="694" y="274"/>
                    <a:pt x="687" y="272"/>
                    <a:pt x="672" y="267"/>
                  </a:cubicBezTo>
                  <a:cubicBezTo>
                    <a:pt x="659" y="263"/>
                    <a:pt x="644" y="258"/>
                    <a:pt x="644" y="240"/>
                  </a:cubicBezTo>
                  <a:cubicBezTo>
                    <a:pt x="644" y="223"/>
                    <a:pt x="659" y="212"/>
                    <a:pt x="678" y="212"/>
                  </a:cubicBezTo>
                  <a:cubicBezTo>
                    <a:pt x="689" y="212"/>
                    <a:pt x="699" y="214"/>
                    <a:pt x="706" y="220"/>
                  </a:cubicBezTo>
                  <a:cubicBezTo>
                    <a:pt x="706" y="236"/>
                    <a:pt x="706" y="236"/>
                    <a:pt x="706" y="236"/>
                  </a:cubicBezTo>
                  <a:cubicBezTo>
                    <a:pt x="706" y="236"/>
                    <a:pt x="706" y="236"/>
                    <a:pt x="706" y="236"/>
                  </a:cubicBezTo>
                  <a:cubicBezTo>
                    <a:pt x="698" y="230"/>
                    <a:pt x="689" y="227"/>
                    <a:pt x="678" y="227"/>
                  </a:cubicBezTo>
                  <a:cubicBezTo>
                    <a:pt x="667" y="227"/>
                    <a:pt x="661" y="232"/>
                    <a:pt x="661" y="238"/>
                  </a:cubicBezTo>
                  <a:cubicBezTo>
                    <a:pt x="661" y="246"/>
                    <a:pt x="668" y="248"/>
                    <a:pt x="683" y="252"/>
                  </a:cubicBezTo>
                  <a:close/>
                  <a:moveTo>
                    <a:pt x="772" y="309"/>
                  </a:moveTo>
                  <a:cubicBezTo>
                    <a:pt x="745" y="309"/>
                    <a:pt x="726" y="290"/>
                    <a:pt x="726" y="261"/>
                  </a:cubicBezTo>
                  <a:cubicBezTo>
                    <a:pt x="726" y="232"/>
                    <a:pt x="744" y="212"/>
                    <a:pt x="769" y="212"/>
                  </a:cubicBezTo>
                  <a:cubicBezTo>
                    <a:pt x="794" y="212"/>
                    <a:pt x="807" y="230"/>
                    <a:pt x="807" y="258"/>
                  </a:cubicBezTo>
                  <a:cubicBezTo>
                    <a:pt x="807" y="266"/>
                    <a:pt x="807" y="266"/>
                    <a:pt x="807" y="266"/>
                  </a:cubicBezTo>
                  <a:cubicBezTo>
                    <a:pt x="744" y="266"/>
                    <a:pt x="744" y="266"/>
                    <a:pt x="744" y="266"/>
                  </a:cubicBezTo>
                  <a:cubicBezTo>
                    <a:pt x="746" y="284"/>
                    <a:pt x="758" y="293"/>
                    <a:pt x="774" y="293"/>
                  </a:cubicBezTo>
                  <a:cubicBezTo>
                    <a:pt x="785" y="293"/>
                    <a:pt x="792" y="291"/>
                    <a:pt x="800" y="285"/>
                  </a:cubicBezTo>
                  <a:cubicBezTo>
                    <a:pt x="801" y="285"/>
                    <a:pt x="801" y="285"/>
                    <a:pt x="801" y="285"/>
                  </a:cubicBezTo>
                  <a:cubicBezTo>
                    <a:pt x="801" y="300"/>
                    <a:pt x="801" y="300"/>
                    <a:pt x="801" y="300"/>
                  </a:cubicBezTo>
                  <a:cubicBezTo>
                    <a:pt x="793" y="306"/>
                    <a:pt x="783" y="309"/>
                    <a:pt x="772" y="309"/>
                  </a:cubicBezTo>
                  <a:close/>
                  <a:moveTo>
                    <a:pt x="744" y="251"/>
                  </a:moveTo>
                  <a:cubicBezTo>
                    <a:pt x="791" y="251"/>
                    <a:pt x="791" y="251"/>
                    <a:pt x="791" y="251"/>
                  </a:cubicBezTo>
                  <a:cubicBezTo>
                    <a:pt x="790" y="237"/>
                    <a:pt x="783" y="227"/>
                    <a:pt x="769" y="227"/>
                  </a:cubicBezTo>
                  <a:cubicBezTo>
                    <a:pt x="756" y="227"/>
                    <a:pt x="747" y="237"/>
                    <a:pt x="744" y="25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dirty="0">
                <a:solidFill>
                  <a:prstClr val="black"/>
                </a:solidFill>
              </a:endParaRPr>
            </a:p>
          </p:txBody>
        </p:sp>
      </p:grpSp>
      <p:sp>
        <p:nvSpPr>
          <p:cNvPr id="13" name="TextBox 12"/>
          <p:cNvSpPr txBox="1"/>
          <p:nvPr userDrawn="1"/>
        </p:nvSpPr>
        <p:spPr>
          <a:xfrm>
            <a:off x="11261859" y="6400500"/>
            <a:ext cx="370408" cy="255495"/>
          </a:xfrm>
          <a:prstGeom prst="rect">
            <a:avLst/>
          </a:prstGeom>
          <a:noFill/>
        </p:spPr>
        <p:txBody>
          <a:bodyPr wrap="none" lIns="0" tIns="0" rIns="0" bIns="0" rtlCol="0" anchor="ctr">
            <a:noAutofit/>
          </a:bodyPr>
          <a:lstStyle/>
          <a:p>
            <a:pPr algn="ctr">
              <a:lnSpc>
                <a:spcPct val="90000"/>
              </a:lnSpc>
            </a:pPr>
            <a:endParaRPr lang="en-US" sz="1200" b="1" dirty="0">
              <a:solidFill>
                <a:srgbClr val="C6C9CA">
                  <a:lumMod val="75000"/>
                </a:srgbClr>
              </a:solidFill>
              <a:latin typeface="Arial" panose="020B0604020202020204" pitchFamily="34" charset="0"/>
              <a:cs typeface="Arial" panose="020B0604020202020204" pitchFamily="34" charset="0"/>
            </a:endParaRPr>
          </a:p>
        </p:txBody>
      </p:sp>
      <p:cxnSp>
        <p:nvCxnSpPr>
          <p:cNvPr id="5" name="Straight Connector 4"/>
          <p:cNvCxnSpPr/>
          <p:nvPr userDrawn="1"/>
        </p:nvCxnSpPr>
        <p:spPr>
          <a:xfrm>
            <a:off x="1661652" y="6248401"/>
            <a:ext cx="0" cy="407594"/>
          </a:xfrm>
          <a:prstGeom prst="line">
            <a:avLst/>
          </a:prstGeom>
          <a:ln w="12700">
            <a:solidFill>
              <a:srgbClr val="01A98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355864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8" r:id="rId3"/>
    <p:sldLayoutId id="2147483689" r:id="rId4"/>
    <p:sldLayoutId id="2147483690" r:id="rId5"/>
    <p:sldLayoutId id="2147483691"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tx1"/>
        </a:buClr>
        <a:buFont typeface="Arial" panose="020B0604020202020204" pitchFamily="34" charset="0"/>
        <a:buChar char="–"/>
        <a:defRPr sz="1800" kern="1200">
          <a:solidFill>
            <a:schemeClr val="tx1"/>
          </a:solidFill>
          <a:latin typeface="+mn-lt"/>
          <a:ea typeface="+mn-ea"/>
          <a:cs typeface="+mn-cs"/>
        </a:defRPr>
      </a:lvl1pPr>
      <a:lvl2pPr marL="411480" indent="-182880" algn="l" defTabSz="914400" rtl="0" eaLnBrk="1" latinLnBrk="0" hangingPunct="1">
        <a:lnSpc>
          <a:spcPct val="90000"/>
        </a:lnSpc>
        <a:spcBef>
          <a:spcPts val="800"/>
        </a:spcBef>
        <a:buClr>
          <a:schemeClr val="tx1"/>
        </a:buClr>
        <a:buFont typeface="Arial" panose="020B0604020202020204" pitchFamily="34" charset="0"/>
        <a:buChar char="–"/>
        <a:defRPr sz="1600" kern="1200">
          <a:solidFill>
            <a:schemeClr val="tx1"/>
          </a:solidFill>
          <a:latin typeface="+mn-lt"/>
          <a:ea typeface="+mn-ea"/>
          <a:cs typeface="+mn-cs"/>
        </a:defRPr>
      </a:lvl2pPr>
      <a:lvl3pPr marL="548640" indent="-137160" algn="l" defTabSz="914400" rtl="0" eaLnBrk="1" latinLnBrk="0" hangingPunct="1">
        <a:lnSpc>
          <a:spcPct val="90000"/>
        </a:lnSpc>
        <a:spcBef>
          <a:spcPts val="600"/>
        </a:spcBef>
        <a:buClr>
          <a:schemeClr val="tx1"/>
        </a:buClr>
        <a:buFont typeface="Arial" panose="020B0604020202020204" pitchFamily="34" charset="0"/>
        <a:buChar char="–"/>
        <a:defRPr sz="1400" kern="1200">
          <a:solidFill>
            <a:schemeClr val="tx1"/>
          </a:solidFill>
          <a:latin typeface="+mn-lt"/>
          <a:ea typeface="+mn-ea"/>
          <a:cs typeface="+mn-cs"/>
        </a:defRPr>
      </a:lvl3pPr>
      <a:lvl4pPr marL="731520" indent="-137160" algn="l" defTabSz="914400" rtl="0" eaLnBrk="1" latinLnBrk="0" hangingPunct="1">
        <a:lnSpc>
          <a:spcPct val="90000"/>
        </a:lnSpc>
        <a:spcBef>
          <a:spcPts val="600"/>
        </a:spcBef>
        <a:buClr>
          <a:schemeClr val="tx1"/>
        </a:buClr>
        <a:buFont typeface="Arial" panose="020B0604020202020204" pitchFamily="34" charset="0"/>
        <a:buChar char="–"/>
        <a:defRPr sz="1200" kern="1200">
          <a:solidFill>
            <a:schemeClr val="tx1"/>
          </a:solidFill>
          <a:latin typeface="+mn-lt"/>
          <a:ea typeface="+mn-ea"/>
          <a:cs typeface="+mn-cs"/>
        </a:defRPr>
      </a:lvl4pPr>
      <a:lvl5pPr marL="868680" indent="-137160" algn="l" defTabSz="914400" rtl="0" eaLnBrk="1" latinLnBrk="0" hangingPunct="1">
        <a:lnSpc>
          <a:spcPct val="90000"/>
        </a:lnSpc>
        <a:spcBef>
          <a:spcPts val="600"/>
        </a:spcBef>
        <a:buClr>
          <a:schemeClr val="tx1"/>
        </a:buClr>
        <a:buFont typeface="Arial" panose="020B0604020202020204" pitchFamily="34" charset="0"/>
        <a:buChar char="–"/>
        <a:defRPr sz="1200" kern="1200">
          <a:solidFill>
            <a:schemeClr val="tx1"/>
          </a:solidFill>
          <a:latin typeface="+mn-lt"/>
          <a:ea typeface="+mn-ea"/>
          <a:cs typeface="+mn-cs"/>
        </a:defRPr>
      </a:lvl5pPr>
      <a:lvl6pPr marL="1051560" indent="-137160" algn="l" defTabSz="914400" rtl="0" eaLnBrk="1" latinLnBrk="0" hangingPunct="1">
        <a:lnSpc>
          <a:spcPct val="90000"/>
        </a:lnSpc>
        <a:spcBef>
          <a:spcPts val="600"/>
        </a:spcBef>
        <a:buClr>
          <a:schemeClr val="tx1"/>
        </a:buClr>
        <a:buFont typeface="Arial" panose="020B0604020202020204" pitchFamily="34" charset="0"/>
        <a:buChar char="–"/>
        <a:defRPr sz="1200" kern="1200">
          <a:solidFill>
            <a:schemeClr val="tx1"/>
          </a:solidFill>
          <a:latin typeface="+mn-lt"/>
          <a:ea typeface="+mn-ea"/>
          <a:cs typeface="+mn-cs"/>
        </a:defRPr>
      </a:lvl6pPr>
      <a:lvl7pPr marL="1188720" indent="-137160" algn="l" defTabSz="914400" rtl="0" eaLnBrk="1" latinLnBrk="0" hangingPunct="1">
        <a:lnSpc>
          <a:spcPct val="90000"/>
        </a:lnSpc>
        <a:spcBef>
          <a:spcPts val="600"/>
        </a:spcBef>
        <a:buClr>
          <a:schemeClr val="tx1"/>
        </a:buClr>
        <a:buFont typeface="Arial" panose="020B0604020202020204" pitchFamily="34" charset="0"/>
        <a:buChar char="–"/>
        <a:defRPr sz="1200" kern="1200">
          <a:solidFill>
            <a:schemeClr val="tx1"/>
          </a:solidFill>
          <a:latin typeface="+mn-lt"/>
          <a:ea typeface="+mn-ea"/>
          <a:cs typeface="+mn-cs"/>
        </a:defRPr>
      </a:lvl7pPr>
      <a:lvl8pPr marL="1371600" indent="-137160" algn="l" defTabSz="914400" rtl="0" eaLnBrk="1" latinLnBrk="0" hangingPunct="1">
        <a:lnSpc>
          <a:spcPct val="90000"/>
        </a:lnSpc>
        <a:spcBef>
          <a:spcPts val="600"/>
        </a:spcBef>
        <a:buClr>
          <a:schemeClr val="tx1"/>
        </a:buClr>
        <a:buFont typeface="Arial" panose="020B0604020202020204" pitchFamily="34" charset="0"/>
        <a:buChar char="–"/>
        <a:defRPr sz="1200" kern="1200">
          <a:solidFill>
            <a:schemeClr val="tx1"/>
          </a:solidFill>
          <a:latin typeface="+mn-lt"/>
          <a:ea typeface="+mn-ea"/>
          <a:cs typeface="+mn-cs"/>
        </a:defRPr>
      </a:lvl8pPr>
      <a:lvl9pPr marL="1554480" indent="-137160" algn="l" defTabSz="914400" rtl="0" eaLnBrk="1" latinLnBrk="0" hangingPunct="1">
        <a:lnSpc>
          <a:spcPct val="90000"/>
        </a:lnSpc>
        <a:spcBef>
          <a:spcPts val="600"/>
        </a:spcBef>
        <a:buClr>
          <a:schemeClr val="tx1"/>
        </a:buClr>
        <a:buFont typeface="Arial" panose="020B0604020202020204" pitchFamily="34" charset="0"/>
        <a:buChar char="–"/>
        <a:defRPr sz="12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guide id="3" pos="384">
          <p15:clr>
            <a:srgbClr val="F26B43"/>
          </p15:clr>
        </p15:guide>
        <p15:guide id="4" pos="7296">
          <p15:clr>
            <a:srgbClr val="F26B43"/>
          </p15:clr>
        </p15:guide>
        <p15:guide id="5" orient="horz" pos="960">
          <p15:clr>
            <a:srgbClr val="F26B43"/>
          </p15:clr>
        </p15:guide>
        <p15:guide id="6" orient="horz"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emf"/><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emf"/><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0484" y="1444580"/>
            <a:ext cx="11296184" cy="2387600"/>
          </a:xfrm>
        </p:spPr>
        <p:txBody>
          <a:bodyPr>
            <a:normAutofit/>
          </a:bodyPr>
          <a:lstStyle/>
          <a:p>
            <a:r>
              <a:rPr lang="en-US" sz="4800" b="0" dirty="0"/>
              <a:t>Interworking of oneM2M service layer to underlying 3GPP 4G/5G networks</a:t>
            </a:r>
            <a:endParaRPr lang="en-US" sz="4800" dirty="0"/>
          </a:p>
        </p:txBody>
      </p:sp>
      <p:sp>
        <p:nvSpPr>
          <p:cNvPr id="3" name="Subtitle 2"/>
          <p:cNvSpPr>
            <a:spLocks noGrp="1"/>
          </p:cNvSpPr>
          <p:nvPr>
            <p:ph type="subTitle" idx="1"/>
          </p:nvPr>
        </p:nvSpPr>
        <p:spPr>
          <a:xfrm>
            <a:off x="1524000" y="4784004"/>
            <a:ext cx="9144000" cy="1655762"/>
          </a:xfrm>
        </p:spPr>
        <p:txBody>
          <a:bodyPr/>
          <a:lstStyle/>
          <a:p>
            <a:r>
              <a:rPr lang="en-US" dirty="0"/>
              <a:t>Dale Seed</a:t>
            </a:r>
          </a:p>
          <a:p>
            <a:r>
              <a:rPr lang="en-US" dirty="0"/>
              <a:t>oneM2M Architecture Chair</a:t>
            </a:r>
          </a:p>
          <a:p>
            <a:r>
              <a:rPr lang="en-US" dirty="0" err="1"/>
              <a:t>Convida</a:t>
            </a:r>
            <a:r>
              <a:rPr lang="en-US" dirty="0"/>
              <a:t> Wireless</a:t>
            </a:r>
          </a:p>
        </p:txBody>
      </p:sp>
    </p:spTree>
    <p:extLst>
      <p:ext uri="{BB962C8B-B14F-4D97-AF65-F5344CB8AC3E}">
        <p14:creationId xmlns:p14="http://schemas.microsoft.com/office/powerpoint/2010/main" val="3133775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C061C-6807-4CE7-B6E7-B42F1F0F3197}"/>
              </a:ext>
            </a:extLst>
          </p:cNvPr>
          <p:cNvSpPr>
            <a:spLocks noGrp="1"/>
          </p:cNvSpPr>
          <p:nvPr>
            <p:ph type="title"/>
          </p:nvPr>
        </p:nvSpPr>
        <p:spPr>
          <a:xfrm>
            <a:off x="334696" y="0"/>
            <a:ext cx="10700564" cy="1173570"/>
          </a:xfrm>
        </p:spPr>
        <p:txBody>
          <a:bodyPr>
            <a:normAutofit/>
          </a:bodyPr>
          <a:lstStyle/>
          <a:p>
            <a:r>
              <a:rPr lang="en-US" sz="4000" dirty="0"/>
              <a:t>So what’s next?</a:t>
            </a:r>
          </a:p>
        </p:txBody>
      </p:sp>
      <p:sp>
        <p:nvSpPr>
          <p:cNvPr id="8" name="Rectangle 7">
            <a:extLst>
              <a:ext uri="{FF2B5EF4-FFF2-40B4-BE49-F238E27FC236}">
                <a16:creationId xmlns:a16="http://schemas.microsoft.com/office/drawing/2014/main" id="{B8D368D4-5202-4AFE-99A5-260ED1522EC0}"/>
              </a:ext>
            </a:extLst>
          </p:cNvPr>
          <p:cNvSpPr/>
          <p:nvPr/>
        </p:nvSpPr>
        <p:spPr>
          <a:xfrm>
            <a:off x="334696" y="1398404"/>
            <a:ext cx="11330811" cy="3801041"/>
          </a:xfrm>
          <a:prstGeom prst="rect">
            <a:avLst/>
          </a:prstGeom>
        </p:spPr>
        <p:txBody>
          <a:bodyPr wrap="square">
            <a:spAutoFit/>
          </a:bodyPr>
          <a:lstStyle/>
          <a:p>
            <a:pPr marL="342900" indent="-342900">
              <a:spcBef>
                <a:spcPts val="1800"/>
              </a:spcBef>
              <a:buFont typeface="Wingdings" panose="05000000000000000000" pitchFamily="2" charset="2"/>
              <a:buChar char="à"/>
            </a:pPr>
            <a:r>
              <a:rPr lang="en-US" sz="2800" dirty="0">
                <a:solidFill>
                  <a:srgbClr val="C00000"/>
                </a:solidFill>
              </a:rPr>
              <a:t>oneM2M plans to continue to add more value-added services over top of 3GPP Core Network IoT features in its next release (Rel-4)</a:t>
            </a:r>
          </a:p>
          <a:p>
            <a:pPr marL="800100" lvl="1" indent="-342900">
              <a:spcBef>
                <a:spcPts val="1800"/>
              </a:spcBef>
              <a:buFont typeface="Wingdings" panose="05000000000000000000" pitchFamily="2" charset="2"/>
              <a:buChar char="à"/>
            </a:pPr>
            <a:r>
              <a:rPr lang="en-US" sz="2800" dirty="0">
                <a:solidFill>
                  <a:srgbClr val="C00000"/>
                </a:solidFill>
              </a:rPr>
              <a:t>Configuring </a:t>
            </a:r>
            <a:r>
              <a:rPr lang="en-US" sz="2800" dirty="0" err="1">
                <a:solidFill>
                  <a:srgbClr val="C00000"/>
                </a:solidFill>
              </a:rPr>
              <a:t>QoS</a:t>
            </a:r>
            <a:r>
              <a:rPr lang="en-US" sz="2800" dirty="0">
                <a:solidFill>
                  <a:srgbClr val="C00000"/>
                </a:solidFill>
              </a:rPr>
              <a:t> levels of requests flowing over a 3GPP network based on application specific requirements</a:t>
            </a:r>
          </a:p>
          <a:p>
            <a:pPr marL="800100" lvl="1" indent="-342900">
              <a:spcBef>
                <a:spcPts val="1800"/>
              </a:spcBef>
              <a:buFont typeface="Wingdings" panose="05000000000000000000" pitchFamily="2" charset="2"/>
              <a:buChar char="à"/>
            </a:pPr>
            <a:r>
              <a:rPr lang="en-US" sz="2800" dirty="0">
                <a:solidFill>
                  <a:srgbClr val="C00000"/>
                </a:solidFill>
              </a:rPr>
              <a:t>Sponsoring traffic flows over a 3GPP network between IoT devices and apps (e.g. IoT Service Provider can sponsor and pay for traffic flows)</a:t>
            </a:r>
          </a:p>
          <a:p>
            <a:pPr marL="800100" lvl="1" indent="-342900">
              <a:spcBef>
                <a:spcPts val="1800"/>
              </a:spcBef>
              <a:buFont typeface="Wingdings" panose="05000000000000000000" pitchFamily="2" charset="2"/>
              <a:buChar char="à"/>
            </a:pPr>
            <a:r>
              <a:rPr lang="en-US" sz="2800" dirty="0">
                <a:solidFill>
                  <a:srgbClr val="C00000"/>
                </a:solidFill>
              </a:rPr>
              <a:t>Interworking with 3GPP’s V2X APIs</a:t>
            </a:r>
          </a:p>
        </p:txBody>
      </p:sp>
    </p:spTree>
    <p:extLst>
      <p:ext uri="{BB962C8B-B14F-4D97-AF65-F5344CB8AC3E}">
        <p14:creationId xmlns:p14="http://schemas.microsoft.com/office/powerpoint/2010/main" val="3312081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0" end="0"/>
                                            </p:txEl>
                                          </p:spTgt>
                                        </p:tgtEl>
                                        <p:attrNameLst>
                                          <p:attrName>ppt_c</p:attrName>
                                        </p:attrNameLst>
                                      </p:cBhvr>
                                      <p:to>
                                        <a:srgbClr val="C8C6C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1" end="1"/>
                                            </p:txEl>
                                          </p:spTgt>
                                        </p:tgtEl>
                                        <p:attrNameLst>
                                          <p:attrName>ppt_c</p:attrName>
                                        </p:attrNameLst>
                                      </p:cBhvr>
                                      <p:to>
                                        <a:srgbClr val="C8C6C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2" end="2"/>
                                            </p:txEl>
                                          </p:spTgt>
                                        </p:tgtEl>
                                        <p:attrNameLst>
                                          <p:attrName>ppt_c</p:attrName>
                                        </p:attrNameLst>
                                      </p:cBhvr>
                                      <p:to>
                                        <a:srgbClr val="C8C6C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C061C-6807-4CE7-B6E7-B42F1F0F3197}"/>
              </a:ext>
            </a:extLst>
          </p:cNvPr>
          <p:cNvSpPr>
            <a:spLocks noGrp="1"/>
          </p:cNvSpPr>
          <p:nvPr>
            <p:ph type="title"/>
          </p:nvPr>
        </p:nvSpPr>
        <p:spPr>
          <a:xfrm>
            <a:off x="334696" y="0"/>
            <a:ext cx="10700564" cy="1173570"/>
          </a:xfrm>
        </p:spPr>
        <p:txBody>
          <a:bodyPr>
            <a:normAutofit/>
          </a:bodyPr>
          <a:lstStyle/>
          <a:p>
            <a:r>
              <a:rPr lang="en-US" sz="4000" dirty="0"/>
              <a:t>Summary</a:t>
            </a:r>
          </a:p>
        </p:txBody>
      </p:sp>
      <p:sp>
        <p:nvSpPr>
          <p:cNvPr id="8" name="Rectangle 7">
            <a:extLst>
              <a:ext uri="{FF2B5EF4-FFF2-40B4-BE49-F238E27FC236}">
                <a16:creationId xmlns:a16="http://schemas.microsoft.com/office/drawing/2014/main" id="{B8D368D4-5202-4AFE-99A5-260ED1522EC0}"/>
              </a:ext>
            </a:extLst>
          </p:cNvPr>
          <p:cNvSpPr/>
          <p:nvPr/>
        </p:nvSpPr>
        <p:spPr>
          <a:xfrm>
            <a:off x="334696" y="1247572"/>
            <a:ext cx="11330811" cy="5155257"/>
          </a:xfrm>
          <a:prstGeom prst="rect">
            <a:avLst/>
          </a:prstGeom>
        </p:spPr>
        <p:txBody>
          <a:bodyPr wrap="square">
            <a:spAutoFit/>
          </a:bodyPr>
          <a:lstStyle/>
          <a:p>
            <a:pPr marL="342900" indent="-342900">
              <a:spcBef>
                <a:spcPts val="1800"/>
              </a:spcBef>
              <a:buFont typeface="Wingdings" panose="05000000000000000000" pitchFamily="2" charset="2"/>
              <a:buChar char="à"/>
            </a:pPr>
            <a:r>
              <a:rPr lang="en-US" sz="2200" dirty="0">
                <a:solidFill>
                  <a:srgbClr val="C00000"/>
                </a:solidFill>
              </a:rPr>
              <a:t>oneM2M Rel-3 interworks with 3GPP Core Network IoT features </a:t>
            </a:r>
          </a:p>
          <a:p>
            <a:pPr marL="342900" indent="-342900">
              <a:spcBef>
                <a:spcPts val="1800"/>
              </a:spcBef>
              <a:buFont typeface="Wingdings" panose="05000000000000000000" pitchFamily="2" charset="2"/>
              <a:buChar char="à"/>
            </a:pPr>
            <a:r>
              <a:rPr lang="en-US" sz="2200" dirty="0">
                <a:solidFill>
                  <a:srgbClr val="C00000"/>
                </a:solidFill>
              </a:rPr>
              <a:t>oneM2M provides a complimentary set of value-add services over top of 3GPP IoT features</a:t>
            </a:r>
          </a:p>
          <a:p>
            <a:pPr marL="342900" indent="-342900">
              <a:spcBef>
                <a:spcPts val="1800"/>
              </a:spcBef>
              <a:buFont typeface="Wingdings" panose="05000000000000000000" pitchFamily="2" charset="2"/>
              <a:buChar char="à"/>
            </a:pPr>
            <a:r>
              <a:rPr lang="en-US" sz="2200" dirty="0">
                <a:solidFill>
                  <a:srgbClr val="C00000"/>
                </a:solidFill>
              </a:rPr>
              <a:t>oneM2M eases the use and helps increase adoption of 3GPP IoT features by IoT devices and apps</a:t>
            </a:r>
          </a:p>
          <a:p>
            <a:pPr marL="342900" indent="-342900">
              <a:spcBef>
                <a:spcPts val="1800"/>
              </a:spcBef>
              <a:buFont typeface="Wingdings" panose="05000000000000000000" pitchFamily="2" charset="2"/>
              <a:buChar char="à"/>
            </a:pPr>
            <a:r>
              <a:rPr lang="en-US" sz="2200" dirty="0">
                <a:solidFill>
                  <a:srgbClr val="C00000"/>
                </a:solidFill>
              </a:rPr>
              <a:t>oneM2M interacts with a 3GPP operator’s network to mitigate congestion, enable efficient use of network resources, and help keep network secure</a:t>
            </a:r>
          </a:p>
          <a:p>
            <a:pPr marL="342900" indent="-342900">
              <a:spcBef>
                <a:spcPts val="1800"/>
              </a:spcBef>
              <a:buFont typeface="Wingdings" panose="05000000000000000000" pitchFamily="2" charset="2"/>
              <a:buChar char="à"/>
            </a:pPr>
            <a:r>
              <a:rPr lang="en-US" sz="2200" dirty="0">
                <a:solidFill>
                  <a:srgbClr val="C00000"/>
                </a:solidFill>
              </a:rPr>
              <a:t>oneM2M can be deployed internal (or external) to an operator’s network and enable an operator to move up the value-chain to offer not just connectivity but also additional value-add IoT services</a:t>
            </a:r>
          </a:p>
          <a:p>
            <a:pPr marL="342900" indent="-342900">
              <a:spcBef>
                <a:spcPts val="1800"/>
              </a:spcBef>
              <a:buFont typeface="Wingdings" panose="05000000000000000000" pitchFamily="2" charset="2"/>
              <a:buChar char="à"/>
            </a:pPr>
            <a:r>
              <a:rPr lang="en-US" sz="2400" dirty="0">
                <a:solidFill>
                  <a:srgbClr val="C00000"/>
                </a:solidFill>
              </a:rPr>
              <a:t>oneM2M plans to continue to add more value-added services over top of 3GPP Core Network IoT features in its next release (Rel-4) </a:t>
            </a:r>
            <a:endParaRPr lang="en-US" sz="2200" dirty="0">
              <a:solidFill>
                <a:srgbClr val="C00000"/>
              </a:solidFill>
            </a:endParaRPr>
          </a:p>
        </p:txBody>
      </p:sp>
    </p:spTree>
    <p:extLst>
      <p:ext uri="{BB962C8B-B14F-4D97-AF65-F5344CB8AC3E}">
        <p14:creationId xmlns:p14="http://schemas.microsoft.com/office/powerpoint/2010/main" val="1242453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0" end="0"/>
                                            </p:txEl>
                                          </p:spTgt>
                                        </p:tgtEl>
                                        <p:attrNameLst>
                                          <p:attrName>ppt_c</p:attrName>
                                        </p:attrNameLst>
                                      </p:cBhvr>
                                      <p:to>
                                        <a:srgbClr val="C8C6C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1" end="1"/>
                                            </p:txEl>
                                          </p:spTgt>
                                        </p:tgtEl>
                                        <p:attrNameLst>
                                          <p:attrName>ppt_c</p:attrName>
                                        </p:attrNameLst>
                                      </p:cBhvr>
                                      <p:to>
                                        <a:srgbClr val="C8C6C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2" end="2"/>
                                            </p:txEl>
                                          </p:spTgt>
                                        </p:tgtEl>
                                        <p:attrNameLst>
                                          <p:attrName>ppt_c</p:attrName>
                                        </p:attrNameLst>
                                      </p:cBhvr>
                                      <p:to>
                                        <a:srgbClr val="C8C6C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3" end="3"/>
                                            </p:txEl>
                                          </p:spTgt>
                                        </p:tgtEl>
                                        <p:attrNameLst>
                                          <p:attrName>ppt_c</p:attrName>
                                        </p:attrNameLst>
                                      </p:cBhvr>
                                      <p:to>
                                        <a:srgbClr val="C8C6C6"/>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4" end="4"/>
                                            </p:txEl>
                                          </p:spTgt>
                                        </p:tgtEl>
                                        <p:attrNameLst>
                                          <p:attrName>ppt_c</p:attrName>
                                        </p:attrNameLst>
                                      </p:cBhvr>
                                      <p:to>
                                        <a:srgbClr val="C8C6C6"/>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C061C-6807-4CE7-B6E7-B42F1F0F3197}"/>
              </a:ext>
            </a:extLst>
          </p:cNvPr>
          <p:cNvSpPr>
            <a:spLocks noGrp="1"/>
          </p:cNvSpPr>
          <p:nvPr>
            <p:ph type="title"/>
          </p:nvPr>
        </p:nvSpPr>
        <p:spPr>
          <a:xfrm>
            <a:off x="334696" y="0"/>
            <a:ext cx="9314630" cy="1173570"/>
          </a:xfrm>
        </p:spPr>
        <p:txBody>
          <a:bodyPr>
            <a:normAutofit/>
          </a:bodyPr>
          <a:lstStyle/>
          <a:p>
            <a:r>
              <a:rPr lang="en-US" dirty="0"/>
              <a:t>A Typical Cellular IoT Deployment</a:t>
            </a:r>
          </a:p>
        </p:txBody>
      </p:sp>
      <p:grpSp>
        <p:nvGrpSpPr>
          <p:cNvPr id="44" name="Group 43">
            <a:extLst>
              <a:ext uri="{FF2B5EF4-FFF2-40B4-BE49-F238E27FC236}">
                <a16:creationId xmlns:a16="http://schemas.microsoft.com/office/drawing/2014/main" id="{815BA56D-847E-4A6F-85C3-B477329B7238}"/>
              </a:ext>
            </a:extLst>
          </p:cNvPr>
          <p:cNvGrpSpPr/>
          <p:nvPr/>
        </p:nvGrpSpPr>
        <p:grpSpPr>
          <a:xfrm>
            <a:off x="132346" y="2406319"/>
            <a:ext cx="12159260" cy="2367802"/>
            <a:chOff x="-185803" y="2075687"/>
            <a:chExt cx="12716522" cy="2566083"/>
          </a:xfrm>
        </p:grpSpPr>
        <p:sp>
          <p:nvSpPr>
            <p:cNvPr id="41" name="Oval 40">
              <a:extLst>
                <a:ext uri="{FF2B5EF4-FFF2-40B4-BE49-F238E27FC236}">
                  <a16:creationId xmlns:a16="http://schemas.microsoft.com/office/drawing/2014/main" id="{15C4A7E3-2298-48C9-A5CE-3A2F947C88FE}"/>
                </a:ext>
              </a:extLst>
            </p:cNvPr>
            <p:cNvSpPr/>
            <p:nvPr/>
          </p:nvSpPr>
          <p:spPr>
            <a:xfrm>
              <a:off x="-185803" y="2075687"/>
              <a:ext cx="2501915" cy="2566083"/>
            </a:xfrm>
            <a:prstGeom prst="ellipse">
              <a:avLst/>
            </a:prstGeom>
            <a:solidFill>
              <a:schemeClr val="accent3">
                <a:lumMod val="20000"/>
                <a:lumOff val="80000"/>
              </a:schemeClr>
            </a:solidFill>
            <a:ln>
              <a:noFill/>
            </a:ln>
            <a:effectLst>
              <a:softEdge rad="228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3" name="Group 42">
              <a:extLst>
                <a:ext uri="{FF2B5EF4-FFF2-40B4-BE49-F238E27FC236}">
                  <a16:creationId xmlns:a16="http://schemas.microsoft.com/office/drawing/2014/main" id="{74CBD2EB-9F25-4E72-B864-5B4659F1287E}"/>
                </a:ext>
              </a:extLst>
            </p:cNvPr>
            <p:cNvGrpSpPr/>
            <p:nvPr/>
          </p:nvGrpSpPr>
          <p:grpSpPr>
            <a:xfrm>
              <a:off x="175735" y="2191740"/>
              <a:ext cx="12354984" cy="2210578"/>
              <a:chOff x="175735" y="2191740"/>
              <a:chExt cx="12354984" cy="2210578"/>
            </a:xfrm>
          </p:grpSpPr>
          <p:pic>
            <p:nvPicPr>
              <p:cNvPr id="4" name="Picture 16">
                <a:extLst>
                  <a:ext uri="{FF2B5EF4-FFF2-40B4-BE49-F238E27FC236}">
                    <a16:creationId xmlns:a16="http://schemas.microsoft.com/office/drawing/2014/main" id="{8EBF7E1C-84A6-47E4-99C6-6733BEC09B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8961" y="2497961"/>
                <a:ext cx="1634916" cy="1642509"/>
              </a:xfrm>
              <a:prstGeom prst="rect">
                <a:avLst/>
              </a:prstGeom>
              <a:ln w="19050">
                <a:headEnd type="none" w="med" len="med"/>
                <a:tailEnd type="triangle" w="med" len="me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B6D67299-FDA9-488D-ADAB-BE7509085CA4}"/>
                  </a:ext>
                </a:extLst>
              </p:cNvPr>
              <p:cNvPicPr>
                <a:picLocks noChangeAspect="1"/>
              </p:cNvPicPr>
              <p:nvPr/>
            </p:nvPicPr>
            <p:blipFill>
              <a:blip r:embed="rId3"/>
              <a:stretch>
                <a:fillRect/>
              </a:stretch>
            </p:blipFill>
            <p:spPr>
              <a:xfrm>
                <a:off x="2165482" y="2371119"/>
                <a:ext cx="1166851" cy="1557807"/>
              </a:xfrm>
              <a:prstGeom prst="rect">
                <a:avLst/>
              </a:prstGeom>
              <a:ln w="19050">
                <a:headEnd type="none" w="med" len="med"/>
                <a:tailEnd type="triangle" w="med" len="med"/>
              </a:ln>
            </p:spPr>
          </p:pic>
          <p:sp>
            <p:nvSpPr>
              <p:cNvPr id="9" name="Oval 8">
                <a:extLst>
                  <a:ext uri="{FF2B5EF4-FFF2-40B4-BE49-F238E27FC236}">
                    <a16:creationId xmlns:a16="http://schemas.microsoft.com/office/drawing/2014/main" id="{0FA6FD53-DCBF-4E69-8FFF-EC726F7F8852}"/>
                  </a:ext>
                </a:extLst>
              </p:cNvPr>
              <p:cNvSpPr/>
              <p:nvPr/>
            </p:nvSpPr>
            <p:spPr>
              <a:xfrm>
                <a:off x="10349830" y="2392992"/>
                <a:ext cx="2180889" cy="1986560"/>
              </a:xfrm>
              <a:prstGeom prst="ellipse">
                <a:avLst/>
              </a:prstGeom>
              <a:solidFill>
                <a:srgbClr val="E5ECF7"/>
              </a:solidFill>
              <a:ln>
                <a:noFill/>
              </a:ln>
              <a:effectLst>
                <a:softEdge rad="228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3C430C81-650A-469B-BE39-100F39EFA551}"/>
                  </a:ext>
                </a:extLst>
              </p:cNvPr>
              <p:cNvSpPr/>
              <p:nvPr/>
            </p:nvSpPr>
            <p:spPr>
              <a:xfrm>
                <a:off x="2982442" y="2191740"/>
                <a:ext cx="5550935" cy="2112807"/>
              </a:xfrm>
              <a:prstGeom prst="ellipse">
                <a:avLst/>
              </a:prstGeom>
              <a:solidFill>
                <a:schemeClr val="accent6">
                  <a:lumMod val="20000"/>
                  <a:lumOff val="80000"/>
                </a:schemeClr>
              </a:solidFill>
              <a:ln>
                <a:noFill/>
              </a:ln>
              <a:effectLst>
                <a:softEdge rad="228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21B54ACC-A24E-4735-90E5-FD39E84FB117}"/>
                  </a:ext>
                </a:extLst>
              </p:cNvPr>
              <p:cNvSpPr txBox="1"/>
              <p:nvPr/>
            </p:nvSpPr>
            <p:spPr>
              <a:xfrm>
                <a:off x="4635491" y="2730837"/>
                <a:ext cx="2385663" cy="400260"/>
              </a:xfrm>
              <a:prstGeom prst="rect">
                <a:avLst/>
              </a:prstGeom>
              <a:noFill/>
            </p:spPr>
            <p:txBody>
              <a:bodyPr wrap="square" rtlCol="0">
                <a:spAutoFit/>
              </a:bodyPr>
              <a:lstStyle/>
              <a:p>
                <a:r>
                  <a:rPr lang="en-US" b="1" dirty="0">
                    <a:solidFill>
                      <a:schemeClr val="bg2">
                        <a:lumMod val="25000"/>
                      </a:schemeClr>
                    </a:solidFill>
                  </a:rPr>
                  <a:t>3GPP 4G/5G Network</a:t>
                </a:r>
              </a:p>
            </p:txBody>
          </p:sp>
          <p:grpSp>
            <p:nvGrpSpPr>
              <p:cNvPr id="20" name="Group 19">
                <a:extLst>
                  <a:ext uri="{FF2B5EF4-FFF2-40B4-BE49-F238E27FC236}">
                    <a16:creationId xmlns:a16="http://schemas.microsoft.com/office/drawing/2014/main" id="{D0F1926A-3B15-42A5-933F-89997FCABB72}"/>
                  </a:ext>
                </a:extLst>
              </p:cNvPr>
              <p:cNvGrpSpPr/>
              <p:nvPr/>
            </p:nvGrpSpPr>
            <p:grpSpPr>
              <a:xfrm>
                <a:off x="10594528" y="2835406"/>
                <a:ext cx="1138011" cy="1101734"/>
                <a:chOff x="8408598" y="322578"/>
                <a:chExt cx="1138011" cy="1101734"/>
              </a:xfrm>
            </p:grpSpPr>
            <p:grpSp>
              <p:nvGrpSpPr>
                <p:cNvPr id="21" name="Group 20">
                  <a:extLst>
                    <a:ext uri="{FF2B5EF4-FFF2-40B4-BE49-F238E27FC236}">
                      <a16:creationId xmlns:a16="http://schemas.microsoft.com/office/drawing/2014/main" id="{16016782-876C-4A0C-8FB7-338D1C0F9422}"/>
                    </a:ext>
                  </a:extLst>
                </p:cNvPr>
                <p:cNvGrpSpPr/>
                <p:nvPr/>
              </p:nvGrpSpPr>
              <p:grpSpPr>
                <a:xfrm>
                  <a:off x="8408598" y="322578"/>
                  <a:ext cx="1138011" cy="1101734"/>
                  <a:chOff x="5349017" y="1243853"/>
                  <a:chExt cx="799367" cy="810966"/>
                </a:xfrm>
              </p:grpSpPr>
              <p:sp>
                <p:nvSpPr>
                  <p:cNvPr id="26" name="Oval 25">
                    <a:extLst>
                      <a:ext uri="{FF2B5EF4-FFF2-40B4-BE49-F238E27FC236}">
                        <a16:creationId xmlns:a16="http://schemas.microsoft.com/office/drawing/2014/main" id="{7777285C-4DC3-4B9F-8D36-FFD2775D8E18}"/>
                      </a:ext>
                    </a:extLst>
                  </p:cNvPr>
                  <p:cNvSpPr/>
                  <p:nvPr/>
                </p:nvSpPr>
                <p:spPr>
                  <a:xfrm>
                    <a:off x="5349017" y="1243853"/>
                    <a:ext cx="799367" cy="810966"/>
                  </a:xfrm>
                  <a:prstGeom prst="ellipse">
                    <a:avLst/>
                  </a:prstGeom>
                  <a:solidFill>
                    <a:srgbClr val="0070C0"/>
                  </a:solidFill>
                  <a:ln w="12700" cap="flat" cmpd="sng" algn="ctr">
                    <a:noFill/>
                    <a:prstDash val="solid"/>
                  </a:ln>
                  <a:effectLst>
                    <a:outerShdw blurRad="50800" dist="20000" dir="5400000" rotWithShape="0">
                      <a:srgbClr val="000000">
                        <a:alpha val="42000"/>
                      </a:srgbClr>
                    </a:outerShdw>
                  </a:effectLst>
                </p:spPr>
                <p:txBody>
                  <a:bodyPr lIns="0" rIns="0"/>
                  <a:lstStyle/>
                  <a:p>
                    <a:pPr algn="ctr"/>
                    <a:endParaRPr lang="en-US" sz="2400" b="1" kern="0" dirty="0">
                      <a:solidFill>
                        <a:prstClr val="white"/>
                      </a:solidFill>
                      <a:cs typeface="Arial" charset="0"/>
                    </a:endParaRPr>
                  </a:p>
                </p:txBody>
              </p:sp>
              <p:sp>
                <p:nvSpPr>
                  <p:cNvPr id="27" name="TextBox 26">
                    <a:extLst>
                      <a:ext uri="{FF2B5EF4-FFF2-40B4-BE49-F238E27FC236}">
                        <a16:creationId xmlns:a16="http://schemas.microsoft.com/office/drawing/2014/main" id="{538C6D07-3727-46FF-B474-E16A45DED9A5}"/>
                      </a:ext>
                    </a:extLst>
                  </p:cNvPr>
                  <p:cNvSpPr txBox="1"/>
                  <p:nvPr/>
                </p:nvSpPr>
                <p:spPr>
                  <a:xfrm>
                    <a:off x="5425488" y="1351828"/>
                    <a:ext cx="722894" cy="369332"/>
                  </a:xfrm>
                  <a:prstGeom prst="rect">
                    <a:avLst/>
                  </a:prstGeom>
                  <a:noFill/>
                  <a:ln w="12700" cap="flat" cmpd="sng" algn="ctr">
                    <a:noFill/>
                    <a:prstDash val="solid"/>
                  </a:ln>
                  <a:effectLst>
                    <a:outerShdw blurRad="50800" dist="20000" dir="5400000" rotWithShape="0">
                      <a:srgbClr val="000000">
                        <a:alpha val="42000"/>
                      </a:srgbClr>
                    </a:outerShdw>
                  </a:effectLst>
                </p:spPr>
                <p:txBody>
                  <a:bodyPr lIns="0" rIns="0"/>
                  <a:lstStyle>
                    <a:defPPr>
                      <a:defRPr lang="en-US"/>
                    </a:defPPr>
                    <a:lvl1pPr algn="ctr" fontAlgn="auto">
                      <a:spcBef>
                        <a:spcPts val="0"/>
                      </a:spcBef>
                      <a:spcAft>
                        <a:spcPts val="0"/>
                      </a:spcAft>
                      <a:defRPr sz="2400" b="1" kern="0">
                        <a:solidFill>
                          <a:prstClr val="white"/>
                        </a:solidFill>
                        <a:cs typeface="Arial" charset="0"/>
                      </a:defRPr>
                    </a:lvl1pPr>
                  </a:lstStyle>
                  <a:p>
                    <a:r>
                      <a:rPr lang="en-US" dirty="0"/>
                      <a:t>Apps</a:t>
                    </a:r>
                  </a:p>
                </p:txBody>
              </p:sp>
            </p:grpSp>
            <p:sp>
              <p:nvSpPr>
                <p:cNvPr id="23" name="Oval 22">
                  <a:extLst>
                    <a:ext uri="{FF2B5EF4-FFF2-40B4-BE49-F238E27FC236}">
                      <a16:creationId xmlns:a16="http://schemas.microsoft.com/office/drawing/2014/main" id="{39278FBE-6AF5-4D6D-A3BD-2E021C10DD17}"/>
                    </a:ext>
                  </a:extLst>
                </p:cNvPr>
                <p:cNvSpPr/>
                <p:nvPr/>
              </p:nvSpPr>
              <p:spPr>
                <a:xfrm>
                  <a:off x="8894388" y="879837"/>
                  <a:ext cx="231908" cy="223563"/>
                </a:xfrm>
                <a:prstGeom prst="ellipse">
                  <a:avLst/>
                </a:prstGeom>
                <a:solidFill>
                  <a:srgbClr val="F19E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8FB9E8A3-47A0-489C-8383-F7E60CAD1578}"/>
                    </a:ext>
                  </a:extLst>
                </p:cNvPr>
                <p:cNvSpPr/>
                <p:nvPr/>
              </p:nvSpPr>
              <p:spPr>
                <a:xfrm>
                  <a:off x="9030865" y="958122"/>
                  <a:ext cx="231908" cy="223563"/>
                </a:xfrm>
                <a:prstGeom prst="ellipse">
                  <a:avLst/>
                </a:prstGeom>
                <a:solidFill>
                  <a:srgbClr val="1DA2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24830E50-7A84-40DC-9562-9F17FD328748}"/>
                    </a:ext>
                  </a:extLst>
                </p:cNvPr>
                <p:cNvSpPr/>
                <p:nvPr/>
              </p:nvSpPr>
              <p:spPr>
                <a:xfrm>
                  <a:off x="8778434" y="957798"/>
                  <a:ext cx="231908" cy="223563"/>
                </a:xfrm>
                <a:prstGeom prst="ellipse">
                  <a:avLst/>
                </a:prstGeom>
                <a:solidFill>
                  <a:srgbClr val="9CCA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9" name="Group 28">
                <a:extLst>
                  <a:ext uri="{FF2B5EF4-FFF2-40B4-BE49-F238E27FC236}">
                    <a16:creationId xmlns:a16="http://schemas.microsoft.com/office/drawing/2014/main" id="{75BC14FB-18DC-49C0-A600-61595F1A12C0}"/>
                  </a:ext>
                </a:extLst>
              </p:cNvPr>
              <p:cNvGrpSpPr/>
              <p:nvPr/>
            </p:nvGrpSpPr>
            <p:grpSpPr>
              <a:xfrm>
                <a:off x="175735" y="2379740"/>
                <a:ext cx="1983948" cy="1768214"/>
                <a:chOff x="-16004" y="927392"/>
                <a:chExt cx="1983948" cy="1768214"/>
              </a:xfrm>
            </p:grpSpPr>
            <p:pic>
              <p:nvPicPr>
                <p:cNvPr id="32" name="Picture 31">
                  <a:extLst>
                    <a:ext uri="{FF2B5EF4-FFF2-40B4-BE49-F238E27FC236}">
                      <a16:creationId xmlns:a16="http://schemas.microsoft.com/office/drawing/2014/main" id="{D67331BD-27C3-4B1F-9968-585C82A0F3B9}"/>
                    </a:ext>
                  </a:extLst>
                </p:cNvPr>
                <p:cNvPicPr>
                  <a:picLocks noChangeAspect="1"/>
                </p:cNvPicPr>
                <p:nvPr/>
              </p:nvPicPr>
              <p:blipFill rotWithShape="1">
                <a:blip r:embed="rId4"/>
                <a:srcRect l="57879" t="11415" r="29192" b="69558"/>
                <a:stretch/>
              </p:blipFill>
              <p:spPr>
                <a:xfrm>
                  <a:off x="793045" y="2059856"/>
                  <a:ext cx="597180" cy="635750"/>
                </a:xfrm>
                <a:prstGeom prst="rect">
                  <a:avLst/>
                </a:prstGeom>
                <a:ln w="19050">
                  <a:headEnd type="none" w="med" len="med"/>
                  <a:tailEnd type="triangle" w="med" len="med"/>
                </a:ln>
              </p:spPr>
            </p:pic>
            <p:sp>
              <p:nvSpPr>
                <p:cNvPr id="33" name="TextBox 32">
                  <a:extLst>
                    <a:ext uri="{FF2B5EF4-FFF2-40B4-BE49-F238E27FC236}">
                      <a16:creationId xmlns:a16="http://schemas.microsoft.com/office/drawing/2014/main" id="{2EB9213C-7C2F-42F2-9828-44AE621DEF17}"/>
                    </a:ext>
                  </a:extLst>
                </p:cNvPr>
                <p:cNvSpPr txBox="1"/>
                <p:nvPr/>
              </p:nvSpPr>
              <p:spPr>
                <a:xfrm>
                  <a:off x="-16004" y="927392"/>
                  <a:ext cx="1983948" cy="430887"/>
                </a:xfrm>
                <a:prstGeom prst="rect">
                  <a:avLst/>
                </a:prstGeom>
                <a:noFill/>
              </p:spPr>
              <p:txBody>
                <a:bodyPr wrap="square" rtlCol="0">
                  <a:spAutoFit/>
                </a:bodyPr>
                <a:lstStyle/>
                <a:p>
                  <a:pPr algn="ctr"/>
                  <a:r>
                    <a:rPr lang="en-US" sz="1100" b="1" dirty="0">
                      <a:solidFill>
                        <a:schemeClr val="bg2">
                          <a:lumMod val="25000"/>
                        </a:schemeClr>
                      </a:solidFill>
                    </a:rPr>
                    <a:t>Cellular IoT Devices </a:t>
                  </a:r>
                </a:p>
                <a:p>
                  <a:pPr algn="ctr"/>
                  <a:r>
                    <a:rPr lang="en-US" sz="1100" b="1" dirty="0">
                      <a:solidFill>
                        <a:schemeClr val="bg2">
                          <a:lumMod val="25000"/>
                        </a:schemeClr>
                      </a:solidFill>
                    </a:rPr>
                    <a:t>(NB-IoT, LTE-M) </a:t>
                  </a:r>
                </a:p>
              </p:txBody>
            </p:sp>
            <p:pic>
              <p:nvPicPr>
                <p:cNvPr id="34" name="Picture 33">
                  <a:extLst>
                    <a:ext uri="{FF2B5EF4-FFF2-40B4-BE49-F238E27FC236}">
                      <a16:creationId xmlns:a16="http://schemas.microsoft.com/office/drawing/2014/main" id="{038DF5E3-652A-414F-B352-A9DC5BC2A6CF}"/>
                    </a:ext>
                  </a:extLst>
                </p:cNvPr>
                <p:cNvPicPr>
                  <a:picLocks noChangeAspect="1"/>
                </p:cNvPicPr>
                <p:nvPr/>
              </p:nvPicPr>
              <p:blipFill rotWithShape="1">
                <a:blip r:embed="rId4"/>
                <a:srcRect l="67681" t="49457" r="19180" b="31743"/>
                <a:stretch/>
              </p:blipFill>
              <p:spPr>
                <a:xfrm>
                  <a:off x="301671" y="1678749"/>
                  <a:ext cx="582859" cy="603277"/>
                </a:xfrm>
                <a:prstGeom prst="rect">
                  <a:avLst/>
                </a:prstGeom>
                <a:ln w="19050">
                  <a:headEnd type="none" w="med" len="med"/>
                  <a:tailEnd type="triangle" w="med" len="med"/>
                </a:ln>
              </p:spPr>
            </p:pic>
            <p:pic>
              <p:nvPicPr>
                <p:cNvPr id="35" name="Picture 34">
                  <a:extLst>
                    <a:ext uri="{FF2B5EF4-FFF2-40B4-BE49-F238E27FC236}">
                      <a16:creationId xmlns:a16="http://schemas.microsoft.com/office/drawing/2014/main" id="{79A95066-2A5B-4E8A-A6B7-C604D88B1FBE}"/>
                    </a:ext>
                  </a:extLst>
                </p:cNvPr>
                <p:cNvPicPr>
                  <a:picLocks noChangeAspect="1"/>
                </p:cNvPicPr>
                <p:nvPr/>
              </p:nvPicPr>
              <p:blipFill rotWithShape="1">
                <a:blip r:embed="rId4"/>
                <a:srcRect l="29547" t="11747" r="56922" b="69851"/>
                <a:stretch/>
              </p:blipFill>
              <p:spPr>
                <a:xfrm>
                  <a:off x="863359" y="1342519"/>
                  <a:ext cx="633993" cy="623707"/>
                </a:xfrm>
                <a:prstGeom prst="rect">
                  <a:avLst/>
                </a:prstGeom>
                <a:ln w="19050">
                  <a:headEnd type="none" w="med" len="med"/>
                  <a:tailEnd type="triangle" w="med" len="med"/>
                </a:ln>
              </p:spPr>
            </p:pic>
          </p:grpSp>
          <p:sp>
            <p:nvSpPr>
              <p:cNvPr id="42" name="TextBox 41">
                <a:extLst>
                  <a:ext uri="{FF2B5EF4-FFF2-40B4-BE49-F238E27FC236}">
                    <a16:creationId xmlns:a16="http://schemas.microsoft.com/office/drawing/2014/main" id="{E72E9A88-3627-4333-A3CB-50D02E199B1B}"/>
                  </a:ext>
                </a:extLst>
              </p:cNvPr>
              <p:cNvSpPr txBox="1"/>
              <p:nvPr/>
            </p:nvSpPr>
            <p:spPr>
              <a:xfrm>
                <a:off x="8413662" y="4002058"/>
                <a:ext cx="2385663" cy="400260"/>
              </a:xfrm>
              <a:prstGeom prst="rect">
                <a:avLst/>
              </a:prstGeom>
              <a:noFill/>
            </p:spPr>
            <p:txBody>
              <a:bodyPr wrap="square" rtlCol="0">
                <a:spAutoFit/>
              </a:bodyPr>
              <a:lstStyle/>
              <a:p>
                <a:pPr algn="ctr"/>
                <a:r>
                  <a:rPr lang="en-US" b="1" dirty="0">
                    <a:solidFill>
                      <a:schemeClr val="bg2">
                        <a:lumMod val="25000"/>
                      </a:schemeClr>
                    </a:solidFill>
                  </a:rPr>
                  <a:t>IoT Server</a:t>
                </a:r>
              </a:p>
            </p:txBody>
          </p:sp>
        </p:grpSp>
      </p:grpSp>
      <p:sp>
        <p:nvSpPr>
          <p:cNvPr id="45" name="Oval 44">
            <a:extLst>
              <a:ext uri="{FF2B5EF4-FFF2-40B4-BE49-F238E27FC236}">
                <a16:creationId xmlns:a16="http://schemas.microsoft.com/office/drawing/2014/main" id="{348B70B4-787D-4B2E-B659-83ADBD58D739}"/>
              </a:ext>
            </a:extLst>
          </p:cNvPr>
          <p:cNvSpPr/>
          <p:nvPr/>
        </p:nvSpPr>
        <p:spPr>
          <a:xfrm>
            <a:off x="4824928" y="3318187"/>
            <a:ext cx="2051653" cy="812983"/>
          </a:xfrm>
          <a:prstGeom prst="ellipse">
            <a:avLst/>
          </a:prstGeom>
          <a:solidFill>
            <a:schemeClr val="accent4">
              <a:lumMod val="20000"/>
              <a:lumOff val="80000"/>
            </a:schemeClr>
          </a:solidFill>
          <a:ln>
            <a:noFill/>
          </a:ln>
          <a:effectLst>
            <a:outerShdw blurRad="50800" dist="50800" dir="5400000" algn="ctr" rotWithShape="0">
              <a:schemeClr val="accent4">
                <a:lumMod val="20000"/>
                <a:lumOff val="80000"/>
              </a:schemeClr>
            </a:outerShdw>
            <a:softEdge rad="228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2">
                    <a:lumMod val="25000"/>
                  </a:schemeClr>
                </a:solidFill>
              </a:rPr>
              <a:t>IoT Features</a:t>
            </a:r>
          </a:p>
        </p:txBody>
      </p:sp>
      <p:sp>
        <p:nvSpPr>
          <p:cNvPr id="31" name="Rectangle: Rounded Corners 30">
            <a:extLst>
              <a:ext uri="{FF2B5EF4-FFF2-40B4-BE49-F238E27FC236}">
                <a16:creationId xmlns:a16="http://schemas.microsoft.com/office/drawing/2014/main" id="{9965F1BF-CDEC-4CCF-A66D-D7F7953C1536}"/>
              </a:ext>
            </a:extLst>
          </p:cNvPr>
          <p:cNvSpPr/>
          <p:nvPr/>
        </p:nvSpPr>
        <p:spPr>
          <a:xfrm>
            <a:off x="6689493" y="3426044"/>
            <a:ext cx="747416" cy="219397"/>
          </a:xfrm>
          <a:prstGeom prst="roundRect">
            <a:avLst/>
          </a:prstGeom>
          <a:solidFill>
            <a:srgbClr val="FFFF00"/>
          </a:solidFill>
          <a:ln w="1905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rgbClr val="C00000"/>
                </a:solidFill>
              </a:rPr>
              <a:t>COMMAND</a:t>
            </a:r>
          </a:p>
        </p:txBody>
      </p:sp>
      <p:sp>
        <p:nvSpPr>
          <p:cNvPr id="36" name="Rectangle: Rounded Corners 35">
            <a:extLst>
              <a:ext uri="{FF2B5EF4-FFF2-40B4-BE49-F238E27FC236}">
                <a16:creationId xmlns:a16="http://schemas.microsoft.com/office/drawing/2014/main" id="{82BE9DA8-F049-470D-BE55-F6B92E044E43}"/>
              </a:ext>
            </a:extLst>
          </p:cNvPr>
          <p:cNvSpPr/>
          <p:nvPr/>
        </p:nvSpPr>
        <p:spPr>
          <a:xfrm>
            <a:off x="753214" y="3104060"/>
            <a:ext cx="763229" cy="230109"/>
          </a:xfrm>
          <a:prstGeom prst="roundRect">
            <a:avLst/>
          </a:prstGeom>
          <a:solidFill>
            <a:srgbClr val="FFFF00"/>
          </a:solidFill>
          <a:ln w="28575"/>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rgbClr val="C00000"/>
                </a:solidFill>
              </a:rPr>
              <a:t>COMMAND</a:t>
            </a:r>
          </a:p>
        </p:txBody>
      </p:sp>
      <p:sp>
        <p:nvSpPr>
          <p:cNvPr id="3" name="Freeform: Shape 2">
            <a:extLst>
              <a:ext uri="{FF2B5EF4-FFF2-40B4-BE49-F238E27FC236}">
                <a16:creationId xmlns:a16="http://schemas.microsoft.com/office/drawing/2014/main" id="{A7026EE7-E17E-4D2B-BED0-31700134C0BD}"/>
              </a:ext>
            </a:extLst>
          </p:cNvPr>
          <p:cNvSpPr/>
          <p:nvPr/>
        </p:nvSpPr>
        <p:spPr>
          <a:xfrm>
            <a:off x="9795554" y="3225801"/>
            <a:ext cx="1146766" cy="45719"/>
          </a:xfrm>
          <a:custGeom>
            <a:avLst/>
            <a:gdLst>
              <a:gd name="connsiteX0" fmla="*/ 1320800 w 1320800"/>
              <a:gd name="connsiteY0" fmla="*/ 0 h 0"/>
              <a:gd name="connsiteX1" fmla="*/ 0 w 1320800"/>
              <a:gd name="connsiteY1" fmla="*/ 0 h 0"/>
            </a:gdLst>
            <a:ahLst/>
            <a:cxnLst>
              <a:cxn ang="0">
                <a:pos x="connsiteX0" y="connsiteY0"/>
              </a:cxn>
              <a:cxn ang="0">
                <a:pos x="connsiteX1" y="connsiteY1"/>
              </a:cxn>
            </a:cxnLst>
            <a:rect l="l" t="t" r="r" b="b"/>
            <a:pathLst>
              <a:path w="1320800">
                <a:moveTo>
                  <a:pt x="1320800" y="0"/>
                </a:moveTo>
                <a:lnTo>
                  <a:pt x="0" y="0"/>
                </a:lnTo>
              </a:path>
            </a:pathLst>
          </a:cu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Shape 7">
            <a:extLst>
              <a:ext uri="{FF2B5EF4-FFF2-40B4-BE49-F238E27FC236}">
                <a16:creationId xmlns:a16="http://schemas.microsoft.com/office/drawing/2014/main" id="{802F4FA8-8083-4CA1-8661-0AA5B08B377F}"/>
              </a:ext>
            </a:extLst>
          </p:cNvPr>
          <p:cNvSpPr/>
          <p:nvPr/>
        </p:nvSpPr>
        <p:spPr>
          <a:xfrm>
            <a:off x="7436908" y="3267584"/>
            <a:ext cx="1798531" cy="239461"/>
          </a:xfrm>
          <a:custGeom>
            <a:avLst/>
            <a:gdLst>
              <a:gd name="connsiteX0" fmla="*/ 2092960 w 2092960"/>
              <a:gd name="connsiteY0" fmla="*/ 34415 h 330226"/>
              <a:gd name="connsiteX1" fmla="*/ 1859280 w 2092960"/>
              <a:gd name="connsiteY1" fmla="*/ 24255 h 330226"/>
              <a:gd name="connsiteX2" fmla="*/ 1798320 w 2092960"/>
              <a:gd name="connsiteY2" fmla="*/ 308735 h 330226"/>
              <a:gd name="connsiteX3" fmla="*/ 0 w 2092960"/>
              <a:gd name="connsiteY3" fmla="*/ 288415 h 330226"/>
            </a:gdLst>
            <a:ahLst/>
            <a:cxnLst>
              <a:cxn ang="0">
                <a:pos x="connsiteX0" y="connsiteY0"/>
              </a:cxn>
              <a:cxn ang="0">
                <a:pos x="connsiteX1" y="connsiteY1"/>
              </a:cxn>
              <a:cxn ang="0">
                <a:pos x="connsiteX2" y="connsiteY2"/>
              </a:cxn>
              <a:cxn ang="0">
                <a:pos x="connsiteX3" y="connsiteY3"/>
              </a:cxn>
            </a:cxnLst>
            <a:rect l="l" t="t" r="r" b="b"/>
            <a:pathLst>
              <a:path w="2092960" h="330226">
                <a:moveTo>
                  <a:pt x="2092960" y="34415"/>
                </a:moveTo>
                <a:cubicBezTo>
                  <a:pt x="2000673" y="6475"/>
                  <a:pt x="1908387" y="-21465"/>
                  <a:pt x="1859280" y="24255"/>
                </a:cubicBezTo>
                <a:cubicBezTo>
                  <a:pt x="1810173" y="69975"/>
                  <a:pt x="2108200" y="264708"/>
                  <a:pt x="1798320" y="308735"/>
                </a:cubicBezTo>
                <a:cubicBezTo>
                  <a:pt x="1488440" y="352762"/>
                  <a:pt x="744220" y="320588"/>
                  <a:pt x="0" y="288415"/>
                </a:cubicBezTo>
              </a:path>
            </a:pathLst>
          </a:cu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Shape 9">
            <a:extLst>
              <a:ext uri="{FF2B5EF4-FFF2-40B4-BE49-F238E27FC236}">
                <a16:creationId xmlns:a16="http://schemas.microsoft.com/office/drawing/2014/main" id="{7C1D12F6-CB93-43A7-A0F0-21D70A2F2845}"/>
              </a:ext>
            </a:extLst>
          </p:cNvPr>
          <p:cNvSpPr/>
          <p:nvPr/>
        </p:nvSpPr>
        <p:spPr>
          <a:xfrm>
            <a:off x="1251636" y="3353759"/>
            <a:ext cx="5443804" cy="263201"/>
          </a:xfrm>
          <a:custGeom>
            <a:avLst/>
            <a:gdLst>
              <a:gd name="connsiteX0" fmla="*/ 5465594 w 5465594"/>
              <a:gd name="connsiteY0" fmla="*/ 50800 h 101600"/>
              <a:gd name="connsiteX1" fmla="*/ 781834 w 5465594"/>
              <a:gd name="connsiteY1" fmla="*/ 101600 h 101600"/>
              <a:gd name="connsiteX2" fmla="*/ 50314 w 5465594"/>
              <a:gd name="connsiteY2" fmla="*/ 0 h 101600"/>
            </a:gdLst>
            <a:ahLst/>
            <a:cxnLst>
              <a:cxn ang="0">
                <a:pos x="connsiteX0" y="connsiteY0"/>
              </a:cxn>
              <a:cxn ang="0">
                <a:pos x="connsiteX1" y="connsiteY1"/>
              </a:cxn>
              <a:cxn ang="0">
                <a:pos x="connsiteX2" y="connsiteY2"/>
              </a:cxn>
            </a:cxnLst>
            <a:rect l="l" t="t" r="r" b="b"/>
            <a:pathLst>
              <a:path w="5465594" h="101600">
                <a:moveTo>
                  <a:pt x="5465594" y="50800"/>
                </a:moveTo>
                <a:lnTo>
                  <a:pt x="781834" y="101600"/>
                </a:lnTo>
                <a:cubicBezTo>
                  <a:pt x="-120713" y="93133"/>
                  <a:pt x="-35200" y="46566"/>
                  <a:pt x="50314" y="0"/>
                </a:cubicBezTo>
              </a:path>
            </a:pathLst>
          </a:cu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Rectangle: Rounded Corners 36">
            <a:extLst>
              <a:ext uri="{FF2B5EF4-FFF2-40B4-BE49-F238E27FC236}">
                <a16:creationId xmlns:a16="http://schemas.microsoft.com/office/drawing/2014/main" id="{5BB19FC7-9259-436F-B327-EABD22FD34CE}"/>
              </a:ext>
            </a:extLst>
          </p:cNvPr>
          <p:cNvSpPr/>
          <p:nvPr/>
        </p:nvSpPr>
        <p:spPr>
          <a:xfrm>
            <a:off x="11006458" y="3132177"/>
            <a:ext cx="766004" cy="232081"/>
          </a:xfrm>
          <a:prstGeom prst="roundRect">
            <a:avLst/>
          </a:prstGeom>
          <a:solidFill>
            <a:srgbClr val="FFFF00"/>
          </a:solidFill>
          <a:ln w="1905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rgbClr val="C00000"/>
                </a:solidFill>
              </a:rPr>
              <a:t>COMMAND</a:t>
            </a:r>
          </a:p>
        </p:txBody>
      </p:sp>
      <p:sp>
        <p:nvSpPr>
          <p:cNvPr id="30" name="Rectangle: Rounded Corners 29">
            <a:extLst>
              <a:ext uri="{FF2B5EF4-FFF2-40B4-BE49-F238E27FC236}">
                <a16:creationId xmlns:a16="http://schemas.microsoft.com/office/drawing/2014/main" id="{4BCB8230-CE0D-4791-91EC-95EBDE8A6DDC}"/>
              </a:ext>
            </a:extLst>
          </p:cNvPr>
          <p:cNvSpPr/>
          <p:nvPr/>
        </p:nvSpPr>
        <p:spPr>
          <a:xfrm>
            <a:off x="9029550" y="3126648"/>
            <a:ext cx="766004" cy="232081"/>
          </a:xfrm>
          <a:prstGeom prst="roundRect">
            <a:avLst/>
          </a:prstGeom>
          <a:solidFill>
            <a:srgbClr val="FFFF00"/>
          </a:solidFill>
          <a:ln w="1905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rgbClr val="C00000"/>
                </a:solidFill>
              </a:rPr>
              <a:t>COMMAND</a:t>
            </a:r>
          </a:p>
        </p:txBody>
      </p:sp>
      <p:sp>
        <p:nvSpPr>
          <p:cNvPr id="38" name="Rectangle: Rounded Corners 37">
            <a:extLst>
              <a:ext uri="{FF2B5EF4-FFF2-40B4-BE49-F238E27FC236}">
                <a16:creationId xmlns:a16="http://schemas.microsoft.com/office/drawing/2014/main" id="{FB4F88B9-95DC-4C9D-BAF0-9FAD65E8E21A}"/>
              </a:ext>
            </a:extLst>
          </p:cNvPr>
          <p:cNvSpPr/>
          <p:nvPr/>
        </p:nvSpPr>
        <p:spPr>
          <a:xfrm>
            <a:off x="996369" y="4151887"/>
            <a:ext cx="763229" cy="230109"/>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rgbClr val="FFFF00"/>
                </a:solidFill>
              </a:rPr>
              <a:t>DATA</a:t>
            </a:r>
          </a:p>
        </p:txBody>
      </p:sp>
      <p:sp>
        <p:nvSpPr>
          <p:cNvPr id="39" name="Rectangle: Rounded Corners 38">
            <a:extLst>
              <a:ext uri="{FF2B5EF4-FFF2-40B4-BE49-F238E27FC236}">
                <a16:creationId xmlns:a16="http://schemas.microsoft.com/office/drawing/2014/main" id="{F140B4B9-3D90-4A6B-8806-8C76A5F93045}"/>
              </a:ext>
            </a:extLst>
          </p:cNvPr>
          <p:cNvSpPr/>
          <p:nvPr/>
        </p:nvSpPr>
        <p:spPr>
          <a:xfrm>
            <a:off x="4502089" y="3905336"/>
            <a:ext cx="763229" cy="230109"/>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rgbClr val="FFFF00"/>
                </a:solidFill>
              </a:rPr>
              <a:t>DATA</a:t>
            </a:r>
          </a:p>
        </p:txBody>
      </p:sp>
      <p:sp>
        <p:nvSpPr>
          <p:cNvPr id="46" name="Rectangle: Rounded Corners 45">
            <a:extLst>
              <a:ext uri="{FF2B5EF4-FFF2-40B4-BE49-F238E27FC236}">
                <a16:creationId xmlns:a16="http://schemas.microsoft.com/office/drawing/2014/main" id="{03216968-B8E6-4FEB-9E7C-09DC69AD2885}"/>
              </a:ext>
            </a:extLst>
          </p:cNvPr>
          <p:cNvSpPr/>
          <p:nvPr/>
        </p:nvSpPr>
        <p:spPr>
          <a:xfrm>
            <a:off x="11104180" y="3995574"/>
            <a:ext cx="763229" cy="230109"/>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rgbClr val="FFFF00"/>
                </a:solidFill>
              </a:rPr>
              <a:t>DATA</a:t>
            </a:r>
          </a:p>
        </p:txBody>
      </p:sp>
      <p:sp>
        <p:nvSpPr>
          <p:cNvPr id="13" name="Freeform: Shape 12">
            <a:extLst>
              <a:ext uri="{FF2B5EF4-FFF2-40B4-BE49-F238E27FC236}">
                <a16:creationId xmlns:a16="http://schemas.microsoft.com/office/drawing/2014/main" id="{5D5B2EDB-79D6-4766-902F-01FF0ED2CE21}"/>
              </a:ext>
            </a:extLst>
          </p:cNvPr>
          <p:cNvSpPr/>
          <p:nvPr/>
        </p:nvSpPr>
        <p:spPr>
          <a:xfrm>
            <a:off x="1721922" y="3984558"/>
            <a:ext cx="2766951" cy="325450"/>
          </a:xfrm>
          <a:custGeom>
            <a:avLst/>
            <a:gdLst>
              <a:gd name="connsiteX0" fmla="*/ 0 w 2766951"/>
              <a:gd name="connsiteY0" fmla="*/ 325450 h 325450"/>
              <a:gd name="connsiteX1" fmla="*/ 498764 w 2766951"/>
              <a:gd name="connsiteY1" fmla="*/ 28567 h 325450"/>
              <a:gd name="connsiteX2" fmla="*/ 2766951 w 2766951"/>
              <a:gd name="connsiteY2" fmla="*/ 28567 h 325450"/>
            </a:gdLst>
            <a:ahLst/>
            <a:cxnLst>
              <a:cxn ang="0">
                <a:pos x="connsiteX0" y="connsiteY0"/>
              </a:cxn>
              <a:cxn ang="0">
                <a:pos x="connsiteX1" y="connsiteY1"/>
              </a:cxn>
              <a:cxn ang="0">
                <a:pos x="connsiteX2" y="connsiteY2"/>
              </a:cxn>
            </a:cxnLst>
            <a:rect l="l" t="t" r="r" b="b"/>
            <a:pathLst>
              <a:path w="2766951" h="325450">
                <a:moveTo>
                  <a:pt x="0" y="325450"/>
                </a:moveTo>
                <a:cubicBezTo>
                  <a:pt x="18803" y="201748"/>
                  <a:pt x="37606" y="78047"/>
                  <a:pt x="498764" y="28567"/>
                </a:cubicBezTo>
                <a:cubicBezTo>
                  <a:pt x="959922" y="-20913"/>
                  <a:pt x="1863436" y="3827"/>
                  <a:pt x="2766951" y="28567"/>
                </a:cubicBezTo>
              </a:path>
            </a:pathLst>
          </a:cu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Shape 13">
            <a:extLst>
              <a:ext uri="{FF2B5EF4-FFF2-40B4-BE49-F238E27FC236}">
                <a16:creationId xmlns:a16="http://schemas.microsoft.com/office/drawing/2014/main" id="{C0D5B527-7A4C-4E3E-839B-9405A1E9E9E8}"/>
              </a:ext>
            </a:extLst>
          </p:cNvPr>
          <p:cNvSpPr/>
          <p:nvPr/>
        </p:nvSpPr>
        <p:spPr>
          <a:xfrm>
            <a:off x="5260769" y="3797084"/>
            <a:ext cx="3764478" cy="285253"/>
          </a:xfrm>
          <a:custGeom>
            <a:avLst/>
            <a:gdLst>
              <a:gd name="connsiteX0" fmla="*/ 0 w 3764478"/>
              <a:gd name="connsiteY0" fmla="*/ 263542 h 285253"/>
              <a:gd name="connsiteX1" fmla="*/ 1923802 w 3764478"/>
              <a:gd name="connsiteY1" fmla="*/ 263542 h 285253"/>
              <a:gd name="connsiteX2" fmla="*/ 2481943 w 3764478"/>
              <a:gd name="connsiteY2" fmla="*/ 37911 h 285253"/>
              <a:gd name="connsiteX3" fmla="*/ 3764478 w 3764478"/>
              <a:gd name="connsiteY3" fmla="*/ 2285 h 285253"/>
            </a:gdLst>
            <a:ahLst/>
            <a:cxnLst>
              <a:cxn ang="0">
                <a:pos x="connsiteX0" y="connsiteY0"/>
              </a:cxn>
              <a:cxn ang="0">
                <a:pos x="connsiteX1" y="connsiteY1"/>
              </a:cxn>
              <a:cxn ang="0">
                <a:pos x="connsiteX2" y="connsiteY2"/>
              </a:cxn>
              <a:cxn ang="0">
                <a:pos x="connsiteX3" y="connsiteY3"/>
              </a:cxn>
            </a:cxnLst>
            <a:rect l="l" t="t" r="r" b="b"/>
            <a:pathLst>
              <a:path w="3764478" h="285253">
                <a:moveTo>
                  <a:pt x="0" y="263542"/>
                </a:moveTo>
                <a:cubicBezTo>
                  <a:pt x="755072" y="282344"/>
                  <a:pt x="1510145" y="301147"/>
                  <a:pt x="1923802" y="263542"/>
                </a:cubicBezTo>
                <a:cubicBezTo>
                  <a:pt x="2337459" y="225937"/>
                  <a:pt x="2175164" y="81454"/>
                  <a:pt x="2481943" y="37911"/>
                </a:cubicBezTo>
                <a:cubicBezTo>
                  <a:pt x="2788722" y="-5632"/>
                  <a:pt x="3276600" y="-1674"/>
                  <a:pt x="3764478" y="2285"/>
                </a:cubicBezTo>
              </a:path>
            </a:pathLst>
          </a:custGeom>
          <a:noFill/>
          <a:ln w="19050">
            <a:solidFill>
              <a:srgbClr val="C0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5C6B9B42-28DA-41FF-9419-6CFC4F357777}"/>
              </a:ext>
            </a:extLst>
          </p:cNvPr>
          <p:cNvSpPr/>
          <p:nvPr/>
        </p:nvSpPr>
        <p:spPr>
          <a:xfrm>
            <a:off x="9832769" y="3794553"/>
            <a:ext cx="1235034" cy="375738"/>
          </a:xfrm>
          <a:custGeom>
            <a:avLst/>
            <a:gdLst>
              <a:gd name="connsiteX0" fmla="*/ 0 w 1235034"/>
              <a:gd name="connsiteY0" fmla="*/ 28567 h 375738"/>
              <a:gd name="connsiteX1" fmla="*/ 748145 w 1235034"/>
              <a:gd name="connsiteY1" fmla="*/ 28567 h 375738"/>
              <a:gd name="connsiteX2" fmla="*/ 902525 w 1235034"/>
              <a:gd name="connsiteY2" fmla="*/ 325450 h 375738"/>
              <a:gd name="connsiteX3" fmla="*/ 1235034 w 1235034"/>
              <a:gd name="connsiteY3" fmla="*/ 372951 h 375738"/>
            </a:gdLst>
            <a:ahLst/>
            <a:cxnLst>
              <a:cxn ang="0">
                <a:pos x="connsiteX0" y="connsiteY0"/>
              </a:cxn>
              <a:cxn ang="0">
                <a:pos x="connsiteX1" y="connsiteY1"/>
              </a:cxn>
              <a:cxn ang="0">
                <a:pos x="connsiteX2" y="connsiteY2"/>
              </a:cxn>
              <a:cxn ang="0">
                <a:pos x="connsiteX3" y="connsiteY3"/>
              </a:cxn>
            </a:cxnLst>
            <a:rect l="l" t="t" r="r" b="b"/>
            <a:pathLst>
              <a:path w="1235034" h="375738">
                <a:moveTo>
                  <a:pt x="0" y="28567"/>
                </a:moveTo>
                <a:cubicBezTo>
                  <a:pt x="298862" y="3827"/>
                  <a:pt x="597724" y="-20913"/>
                  <a:pt x="748145" y="28567"/>
                </a:cubicBezTo>
                <a:cubicBezTo>
                  <a:pt x="898566" y="78047"/>
                  <a:pt x="821377" y="268053"/>
                  <a:pt x="902525" y="325450"/>
                </a:cubicBezTo>
                <a:cubicBezTo>
                  <a:pt x="983673" y="382847"/>
                  <a:pt x="1109353" y="377899"/>
                  <a:pt x="1235034" y="372951"/>
                </a:cubicBezTo>
              </a:path>
            </a:pathLst>
          </a:custGeom>
          <a:noFill/>
          <a:ln w="19050">
            <a:solidFill>
              <a:srgbClr val="C0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37AA06A2-6F82-472B-BE10-488C91280FD9}"/>
              </a:ext>
            </a:extLst>
          </p:cNvPr>
          <p:cNvSpPr/>
          <p:nvPr/>
        </p:nvSpPr>
        <p:spPr>
          <a:xfrm>
            <a:off x="4837628" y="3318187"/>
            <a:ext cx="2051653" cy="812983"/>
          </a:xfrm>
          <a:prstGeom prst="ellipse">
            <a:avLst/>
          </a:prstGeom>
          <a:solidFill>
            <a:schemeClr val="accent4">
              <a:lumMod val="20000"/>
              <a:lumOff val="80000"/>
            </a:schemeClr>
          </a:solidFill>
          <a:ln>
            <a:noFill/>
          </a:ln>
          <a:effectLst>
            <a:outerShdw blurRad="50800" dist="50800" dir="5400000" algn="ctr" rotWithShape="0">
              <a:schemeClr val="accent4">
                <a:lumMod val="20000"/>
                <a:lumOff val="80000"/>
              </a:schemeClr>
            </a:outerShdw>
            <a:softEdge rad="228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2">
                    <a:lumMod val="25000"/>
                  </a:schemeClr>
                </a:solidFill>
              </a:rPr>
              <a:t>IoT Features</a:t>
            </a:r>
          </a:p>
        </p:txBody>
      </p:sp>
      <p:sp>
        <p:nvSpPr>
          <p:cNvPr id="84" name="Rectangle: Rounded Corners 83">
            <a:extLst>
              <a:ext uri="{FF2B5EF4-FFF2-40B4-BE49-F238E27FC236}">
                <a16:creationId xmlns:a16="http://schemas.microsoft.com/office/drawing/2014/main" id="{0EBA0FCF-008E-4175-844E-28C0588E59AA}"/>
              </a:ext>
            </a:extLst>
          </p:cNvPr>
          <p:cNvSpPr/>
          <p:nvPr/>
        </p:nvSpPr>
        <p:spPr>
          <a:xfrm>
            <a:off x="6702193" y="3426044"/>
            <a:ext cx="747416" cy="219397"/>
          </a:xfrm>
          <a:prstGeom prst="roundRect">
            <a:avLst/>
          </a:prstGeom>
          <a:solidFill>
            <a:srgbClr val="FFFF00"/>
          </a:solidFill>
          <a:ln w="1905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rgbClr val="C00000"/>
                </a:solidFill>
              </a:rPr>
              <a:t>COMMAND</a:t>
            </a:r>
          </a:p>
        </p:txBody>
      </p:sp>
      <p:sp>
        <p:nvSpPr>
          <p:cNvPr id="85" name="Rectangle: Rounded Corners 84">
            <a:extLst>
              <a:ext uri="{FF2B5EF4-FFF2-40B4-BE49-F238E27FC236}">
                <a16:creationId xmlns:a16="http://schemas.microsoft.com/office/drawing/2014/main" id="{F1035DB9-2EF1-4F8D-8C05-8E319220C9C5}"/>
              </a:ext>
            </a:extLst>
          </p:cNvPr>
          <p:cNvSpPr/>
          <p:nvPr/>
        </p:nvSpPr>
        <p:spPr>
          <a:xfrm>
            <a:off x="765914" y="3104060"/>
            <a:ext cx="763229" cy="230109"/>
          </a:xfrm>
          <a:prstGeom prst="roundRect">
            <a:avLst/>
          </a:prstGeom>
          <a:solidFill>
            <a:srgbClr val="FFFF00"/>
          </a:solidFill>
          <a:ln w="28575"/>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rgbClr val="C00000"/>
                </a:solidFill>
              </a:rPr>
              <a:t>COMMAND</a:t>
            </a:r>
          </a:p>
        </p:txBody>
      </p:sp>
      <p:sp>
        <p:nvSpPr>
          <p:cNvPr id="86" name="Freeform: Shape 85">
            <a:extLst>
              <a:ext uri="{FF2B5EF4-FFF2-40B4-BE49-F238E27FC236}">
                <a16:creationId xmlns:a16="http://schemas.microsoft.com/office/drawing/2014/main" id="{85B9D36F-7D0C-43D6-941C-8C2FE7902F8C}"/>
              </a:ext>
            </a:extLst>
          </p:cNvPr>
          <p:cNvSpPr/>
          <p:nvPr/>
        </p:nvSpPr>
        <p:spPr>
          <a:xfrm>
            <a:off x="9808254" y="3225801"/>
            <a:ext cx="1146766" cy="45719"/>
          </a:xfrm>
          <a:custGeom>
            <a:avLst/>
            <a:gdLst>
              <a:gd name="connsiteX0" fmla="*/ 1320800 w 1320800"/>
              <a:gd name="connsiteY0" fmla="*/ 0 h 0"/>
              <a:gd name="connsiteX1" fmla="*/ 0 w 1320800"/>
              <a:gd name="connsiteY1" fmla="*/ 0 h 0"/>
            </a:gdLst>
            <a:ahLst/>
            <a:cxnLst>
              <a:cxn ang="0">
                <a:pos x="connsiteX0" y="connsiteY0"/>
              </a:cxn>
              <a:cxn ang="0">
                <a:pos x="connsiteX1" y="connsiteY1"/>
              </a:cxn>
            </a:cxnLst>
            <a:rect l="l" t="t" r="r" b="b"/>
            <a:pathLst>
              <a:path w="1320800">
                <a:moveTo>
                  <a:pt x="1320800" y="0"/>
                </a:moveTo>
                <a:lnTo>
                  <a:pt x="0" y="0"/>
                </a:lnTo>
              </a:path>
            </a:pathLst>
          </a:cu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Freeform: Shape 86">
            <a:extLst>
              <a:ext uri="{FF2B5EF4-FFF2-40B4-BE49-F238E27FC236}">
                <a16:creationId xmlns:a16="http://schemas.microsoft.com/office/drawing/2014/main" id="{291810C5-963F-4CEF-B5D3-72EC6CB4948B}"/>
              </a:ext>
            </a:extLst>
          </p:cNvPr>
          <p:cNvSpPr/>
          <p:nvPr/>
        </p:nvSpPr>
        <p:spPr>
          <a:xfrm>
            <a:off x="7449608" y="3267584"/>
            <a:ext cx="1798531" cy="239461"/>
          </a:xfrm>
          <a:custGeom>
            <a:avLst/>
            <a:gdLst>
              <a:gd name="connsiteX0" fmla="*/ 2092960 w 2092960"/>
              <a:gd name="connsiteY0" fmla="*/ 34415 h 330226"/>
              <a:gd name="connsiteX1" fmla="*/ 1859280 w 2092960"/>
              <a:gd name="connsiteY1" fmla="*/ 24255 h 330226"/>
              <a:gd name="connsiteX2" fmla="*/ 1798320 w 2092960"/>
              <a:gd name="connsiteY2" fmla="*/ 308735 h 330226"/>
              <a:gd name="connsiteX3" fmla="*/ 0 w 2092960"/>
              <a:gd name="connsiteY3" fmla="*/ 288415 h 330226"/>
            </a:gdLst>
            <a:ahLst/>
            <a:cxnLst>
              <a:cxn ang="0">
                <a:pos x="connsiteX0" y="connsiteY0"/>
              </a:cxn>
              <a:cxn ang="0">
                <a:pos x="connsiteX1" y="connsiteY1"/>
              </a:cxn>
              <a:cxn ang="0">
                <a:pos x="connsiteX2" y="connsiteY2"/>
              </a:cxn>
              <a:cxn ang="0">
                <a:pos x="connsiteX3" y="connsiteY3"/>
              </a:cxn>
            </a:cxnLst>
            <a:rect l="l" t="t" r="r" b="b"/>
            <a:pathLst>
              <a:path w="2092960" h="330226">
                <a:moveTo>
                  <a:pt x="2092960" y="34415"/>
                </a:moveTo>
                <a:cubicBezTo>
                  <a:pt x="2000673" y="6475"/>
                  <a:pt x="1908387" y="-21465"/>
                  <a:pt x="1859280" y="24255"/>
                </a:cubicBezTo>
                <a:cubicBezTo>
                  <a:pt x="1810173" y="69975"/>
                  <a:pt x="2108200" y="264708"/>
                  <a:pt x="1798320" y="308735"/>
                </a:cubicBezTo>
                <a:cubicBezTo>
                  <a:pt x="1488440" y="352762"/>
                  <a:pt x="744220" y="320588"/>
                  <a:pt x="0" y="288415"/>
                </a:cubicBezTo>
              </a:path>
            </a:pathLst>
          </a:cu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Freeform: Shape 87">
            <a:extLst>
              <a:ext uri="{FF2B5EF4-FFF2-40B4-BE49-F238E27FC236}">
                <a16:creationId xmlns:a16="http://schemas.microsoft.com/office/drawing/2014/main" id="{F3AE48B2-9E37-4A6E-9653-20823C01A7C9}"/>
              </a:ext>
            </a:extLst>
          </p:cNvPr>
          <p:cNvSpPr/>
          <p:nvPr/>
        </p:nvSpPr>
        <p:spPr>
          <a:xfrm>
            <a:off x="1264336" y="3353759"/>
            <a:ext cx="5443804" cy="263201"/>
          </a:xfrm>
          <a:custGeom>
            <a:avLst/>
            <a:gdLst>
              <a:gd name="connsiteX0" fmla="*/ 5465594 w 5465594"/>
              <a:gd name="connsiteY0" fmla="*/ 50800 h 101600"/>
              <a:gd name="connsiteX1" fmla="*/ 781834 w 5465594"/>
              <a:gd name="connsiteY1" fmla="*/ 101600 h 101600"/>
              <a:gd name="connsiteX2" fmla="*/ 50314 w 5465594"/>
              <a:gd name="connsiteY2" fmla="*/ 0 h 101600"/>
            </a:gdLst>
            <a:ahLst/>
            <a:cxnLst>
              <a:cxn ang="0">
                <a:pos x="connsiteX0" y="connsiteY0"/>
              </a:cxn>
              <a:cxn ang="0">
                <a:pos x="connsiteX1" y="connsiteY1"/>
              </a:cxn>
              <a:cxn ang="0">
                <a:pos x="connsiteX2" y="connsiteY2"/>
              </a:cxn>
            </a:cxnLst>
            <a:rect l="l" t="t" r="r" b="b"/>
            <a:pathLst>
              <a:path w="5465594" h="101600">
                <a:moveTo>
                  <a:pt x="5465594" y="50800"/>
                </a:moveTo>
                <a:lnTo>
                  <a:pt x="781834" y="101600"/>
                </a:lnTo>
                <a:cubicBezTo>
                  <a:pt x="-120713" y="93133"/>
                  <a:pt x="-35200" y="46566"/>
                  <a:pt x="50314" y="0"/>
                </a:cubicBezTo>
              </a:path>
            </a:pathLst>
          </a:cu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Rectangle: Rounded Corners 88">
            <a:extLst>
              <a:ext uri="{FF2B5EF4-FFF2-40B4-BE49-F238E27FC236}">
                <a16:creationId xmlns:a16="http://schemas.microsoft.com/office/drawing/2014/main" id="{C67E4158-E787-49DE-AC3C-8206896EE3E2}"/>
              </a:ext>
            </a:extLst>
          </p:cNvPr>
          <p:cNvSpPr/>
          <p:nvPr/>
        </p:nvSpPr>
        <p:spPr>
          <a:xfrm>
            <a:off x="11019158" y="3132177"/>
            <a:ext cx="766004" cy="232081"/>
          </a:xfrm>
          <a:prstGeom prst="roundRect">
            <a:avLst/>
          </a:prstGeom>
          <a:solidFill>
            <a:srgbClr val="FFFF00"/>
          </a:solidFill>
          <a:ln w="1905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rgbClr val="C00000"/>
                </a:solidFill>
              </a:rPr>
              <a:t>COMMAND</a:t>
            </a:r>
          </a:p>
        </p:txBody>
      </p:sp>
      <p:sp>
        <p:nvSpPr>
          <p:cNvPr id="90" name="Rectangle: Rounded Corners 89">
            <a:extLst>
              <a:ext uri="{FF2B5EF4-FFF2-40B4-BE49-F238E27FC236}">
                <a16:creationId xmlns:a16="http://schemas.microsoft.com/office/drawing/2014/main" id="{D1F72718-5E79-4DCB-BD85-6D81A24AEE05}"/>
              </a:ext>
            </a:extLst>
          </p:cNvPr>
          <p:cNvSpPr/>
          <p:nvPr/>
        </p:nvSpPr>
        <p:spPr>
          <a:xfrm>
            <a:off x="9042250" y="3126648"/>
            <a:ext cx="766004" cy="232081"/>
          </a:xfrm>
          <a:prstGeom prst="roundRect">
            <a:avLst/>
          </a:prstGeom>
          <a:solidFill>
            <a:srgbClr val="FFFF00"/>
          </a:solidFill>
          <a:ln w="1905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rgbClr val="C00000"/>
                </a:solidFill>
              </a:rPr>
              <a:t>COMMAND</a:t>
            </a:r>
          </a:p>
        </p:txBody>
      </p:sp>
      <p:sp>
        <p:nvSpPr>
          <p:cNvPr id="91" name="Rectangle: Rounded Corners 90">
            <a:extLst>
              <a:ext uri="{FF2B5EF4-FFF2-40B4-BE49-F238E27FC236}">
                <a16:creationId xmlns:a16="http://schemas.microsoft.com/office/drawing/2014/main" id="{260C0A16-25C8-4296-ACC8-1F37CC47A638}"/>
              </a:ext>
            </a:extLst>
          </p:cNvPr>
          <p:cNvSpPr/>
          <p:nvPr/>
        </p:nvSpPr>
        <p:spPr>
          <a:xfrm>
            <a:off x="4514789" y="3905336"/>
            <a:ext cx="763229" cy="230109"/>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rgbClr val="FFFF00"/>
                </a:solidFill>
              </a:rPr>
              <a:t>DATA</a:t>
            </a:r>
          </a:p>
        </p:txBody>
      </p:sp>
      <p:sp>
        <p:nvSpPr>
          <p:cNvPr id="92" name="Rectangle: Rounded Corners 91">
            <a:extLst>
              <a:ext uri="{FF2B5EF4-FFF2-40B4-BE49-F238E27FC236}">
                <a16:creationId xmlns:a16="http://schemas.microsoft.com/office/drawing/2014/main" id="{B50ACE21-CB48-42C0-BA0D-9277A9D7E30E}"/>
              </a:ext>
            </a:extLst>
          </p:cNvPr>
          <p:cNvSpPr/>
          <p:nvPr/>
        </p:nvSpPr>
        <p:spPr>
          <a:xfrm>
            <a:off x="9045237" y="3641640"/>
            <a:ext cx="763229" cy="230109"/>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rgbClr val="FFFF00"/>
                </a:solidFill>
              </a:rPr>
              <a:t>DATA</a:t>
            </a:r>
          </a:p>
        </p:txBody>
      </p:sp>
      <p:sp>
        <p:nvSpPr>
          <p:cNvPr id="93" name="Rectangle: Rounded Corners 92">
            <a:extLst>
              <a:ext uri="{FF2B5EF4-FFF2-40B4-BE49-F238E27FC236}">
                <a16:creationId xmlns:a16="http://schemas.microsoft.com/office/drawing/2014/main" id="{C3240D57-6C7C-484D-8F78-A77D03A48FC9}"/>
              </a:ext>
            </a:extLst>
          </p:cNvPr>
          <p:cNvSpPr/>
          <p:nvPr/>
        </p:nvSpPr>
        <p:spPr>
          <a:xfrm>
            <a:off x="11116880" y="3995574"/>
            <a:ext cx="763229" cy="230109"/>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rgbClr val="FFFF00"/>
                </a:solidFill>
              </a:rPr>
              <a:t>DATA</a:t>
            </a:r>
          </a:p>
        </p:txBody>
      </p:sp>
      <p:sp>
        <p:nvSpPr>
          <p:cNvPr id="94" name="Freeform: Shape 93">
            <a:extLst>
              <a:ext uri="{FF2B5EF4-FFF2-40B4-BE49-F238E27FC236}">
                <a16:creationId xmlns:a16="http://schemas.microsoft.com/office/drawing/2014/main" id="{52502FEB-3114-40F0-9CAE-03F1A155DF21}"/>
              </a:ext>
            </a:extLst>
          </p:cNvPr>
          <p:cNvSpPr/>
          <p:nvPr/>
        </p:nvSpPr>
        <p:spPr>
          <a:xfrm>
            <a:off x="1734622" y="3984558"/>
            <a:ext cx="2766951" cy="325450"/>
          </a:xfrm>
          <a:custGeom>
            <a:avLst/>
            <a:gdLst>
              <a:gd name="connsiteX0" fmla="*/ 0 w 2766951"/>
              <a:gd name="connsiteY0" fmla="*/ 325450 h 325450"/>
              <a:gd name="connsiteX1" fmla="*/ 498764 w 2766951"/>
              <a:gd name="connsiteY1" fmla="*/ 28567 h 325450"/>
              <a:gd name="connsiteX2" fmla="*/ 2766951 w 2766951"/>
              <a:gd name="connsiteY2" fmla="*/ 28567 h 325450"/>
            </a:gdLst>
            <a:ahLst/>
            <a:cxnLst>
              <a:cxn ang="0">
                <a:pos x="connsiteX0" y="connsiteY0"/>
              </a:cxn>
              <a:cxn ang="0">
                <a:pos x="connsiteX1" y="connsiteY1"/>
              </a:cxn>
              <a:cxn ang="0">
                <a:pos x="connsiteX2" y="connsiteY2"/>
              </a:cxn>
            </a:cxnLst>
            <a:rect l="l" t="t" r="r" b="b"/>
            <a:pathLst>
              <a:path w="2766951" h="325450">
                <a:moveTo>
                  <a:pt x="0" y="325450"/>
                </a:moveTo>
                <a:cubicBezTo>
                  <a:pt x="18803" y="201748"/>
                  <a:pt x="37606" y="78047"/>
                  <a:pt x="498764" y="28567"/>
                </a:cubicBezTo>
                <a:cubicBezTo>
                  <a:pt x="959922" y="-20913"/>
                  <a:pt x="1863436" y="3827"/>
                  <a:pt x="2766951" y="28567"/>
                </a:cubicBezTo>
              </a:path>
            </a:pathLst>
          </a:cu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Freeform: Shape 94">
            <a:extLst>
              <a:ext uri="{FF2B5EF4-FFF2-40B4-BE49-F238E27FC236}">
                <a16:creationId xmlns:a16="http://schemas.microsoft.com/office/drawing/2014/main" id="{D9B31239-69BE-4CC7-A579-8C870F3FDC7C}"/>
              </a:ext>
            </a:extLst>
          </p:cNvPr>
          <p:cNvSpPr/>
          <p:nvPr/>
        </p:nvSpPr>
        <p:spPr>
          <a:xfrm>
            <a:off x="5273469" y="3797084"/>
            <a:ext cx="3764478" cy="285253"/>
          </a:xfrm>
          <a:custGeom>
            <a:avLst/>
            <a:gdLst>
              <a:gd name="connsiteX0" fmla="*/ 0 w 3764478"/>
              <a:gd name="connsiteY0" fmla="*/ 263542 h 285253"/>
              <a:gd name="connsiteX1" fmla="*/ 1923802 w 3764478"/>
              <a:gd name="connsiteY1" fmla="*/ 263542 h 285253"/>
              <a:gd name="connsiteX2" fmla="*/ 2481943 w 3764478"/>
              <a:gd name="connsiteY2" fmla="*/ 37911 h 285253"/>
              <a:gd name="connsiteX3" fmla="*/ 3764478 w 3764478"/>
              <a:gd name="connsiteY3" fmla="*/ 2285 h 285253"/>
            </a:gdLst>
            <a:ahLst/>
            <a:cxnLst>
              <a:cxn ang="0">
                <a:pos x="connsiteX0" y="connsiteY0"/>
              </a:cxn>
              <a:cxn ang="0">
                <a:pos x="connsiteX1" y="connsiteY1"/>
              </a:cxn>
              <a:cxn ang="0">
                <a:pos x="connsiteX2" y="connsiteY2"/>
              </a:cxn>
              <a:cxn ang="0">
                <a:pos x="connsiteX3" y="connsiteY3"/>
              </a:cxn>
            </a:cxnLst>
            <a:rect l="l" t="t" r="r" b="b"/>
            <a:pathLst>
              <a:path w="3764478" h="285253">
                <a:moveTo>
                  <a:pt x="0" y="263542"/>
                </a:moveTo>
                <a:cubicBezTo>
                  <a:pt x="755072" y="282344"/>
                  <a:pt x="1510145" y="301147"/>
                  <a:pt x="1923802" y="263542"/>
                </a:cubicBezTo>
                <a:cubicBezTo>
                  <a:pt x="2337459" y="225937"/>
                  <a:pt x="2175164" y="81454"/>
                  <a:pt x="2481943" y="37911"/>
                </a:cubicBezTo>
                <a:cubicBezTo>
                  <a:pt x="2788722" y="-5632"/>
                  <a:pt x="3276600" y="-1674"/>
                  <a:pt x="3764478" y="2285"/>
                </a:cubicBezTo>
              </a:path>
            </a:pathLst>
          </a:custGeom>
          <a:noFill/>
          <a:ln w="19050">
            <a:solidFill>
              <a:srgbClr val="C0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Shape 95">
            <a:extLst>
              <a:ext uri="{FF2B5EF4-FFF2-40B4-BE49-F238E27FC236}">
                <a16:creationId xmlns:a16="http://schemas.microsoft.com/office/drawing/2014/main" id="{4E611104-36D8-4D0F-8C60-9D4AECB4B54B}"/>
              </a:ext>
            </a:extLst>
          </p:cNvPr>
          <p:cNvSpPr/>
          <p:nvPr/>
        </p:nvSpPr>
        <p:spPr>
          <a:xfrm>
            <a:off x="9845469" y="3794553"/>
            <a:ext cx="1235034" cy="375738"/>
          </a:xfrm>
          <a:custGeom>
            <a:avLst/>
            <a:gdLst>
              <a:gd name="connsiteX0" fmla="*/ 0 w 1235034"/>
              <a:gd name="connsiteY0" fmla="*/ 28567 h 375738"/>
              <a:gd name="connsiteX1" fmla="*/ 748145 w 1235034"/>
              <a:gd name="connsiteY1" fmla="*/ 28567 h 375738"/>
              <a:gd name="connsiteX2" fmla="*/ 902525 w 1235034"/>
              <a:gd name="connsiteY2" fmla="*/ 325450 h 375738"/>
              <a:gd name="connsiteX3" fmla="*/ 1235034 w 1235034"/>
              <a:gd name="connsiteY3" fmla="*/ 372951 h 375738"/>
            </a:gdLst>
            <a:ahLst/>
            <a:cxnLst>
              <a:cxn ang="0">
                <a:pos x="connsiteX0" y="connsiteY0"/>
              </a:cxn>
              <a:cxn ang="0">
                <a:pos x="connsiteX1" y="connsiteY1"/>
              </a:cxn>
              <a:cxn ang="0">
                <a:pos x="connsiteX2" y="connsiteY2"/>
              </a:cxn>
              <a:cxn ang="0">
                <a:pos x="connsiteX3" y="connsiteY3"/>
              </a:cxn>
            </a:cxnLst>
            <a:rect l="l" t="t" r="r" b="b"/>
            <a:pathLst>
              <a:path w="1235034" h="375738">
                <a:moveTo>
                  <a:pt x="0" y="28567"/>
                </a:moveTo>
                <a:cubicBezTo>
                  <a:pt x="298862" y="3827"/>
                  <a:pt x="597724" y="-20913"/>
                  <a:pt x="748145" y="28567"/>
                </a:cubicBezTo>
                <a:cubicBezTo>
                  <a:pt x="898566" y="78047"/>
                  <a:pt x="821377" y="268053"/>
                  <a:pt x="902525" y="325450"/>
                </a:cubicBezTo>
                <a:cubicBezTo>
                  <a:pt x="983673" y="382847"/>
                  <a:pt x="1109353" y="377899"/>
                  <a:pt x="1235034" y="372951"/>
                </a:cubicBezTo>
              </a:path>
            </a:pathLst>
          </a:custGeom>
          <a:noFill/>
          <a:ln w="19050">
            <a:solidFill>
              <a:srgbClr val="C0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Rounded Corners 96">
            <a:extLst>
              <a:ext uri="{FF2B5EF4-FFF2-40B4-BE49-F238E27FC236}">
                <a16:creationId xmlns:a16="http://schemas.microsoft.com/office/drawing/2014/main" id="{7711CD4F-7ECC-412B-9BD0-1D014BFBFD82}"/>
              </a:ext>
            </a:extLst>
          </p:cNvPr>
          <p:cNvSpPr/>
          <p:nvPr/>
        </p:nvSpPr>
        <p:spPr>
          <a:xfrm>
            <a:off x="981430" y="4152736"/>
            <a:ext cx="763229" cy="230109"/>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rgbClr val="FFFF00"/>
                </a:solidFill>
              </a:rPr>
              <a:t>DATA</a:t>
            </a:r>
          </a:p>
        </p:txBody>
      </p:sp>
    </p:spTree>
    <p:extLst>
      <p:ext uri="{BB962C8B-B14F-4D97-AF65-F5344CB8AC3E}">
        <p14:creationId xmlns:p14="http://schemas.microsoft.com/office/powerpoint/2010/main" val="2503832485"/>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9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9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9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6" grpId="0" animBg="1"/>
      <p:bldP spid="3" grpId="0" animBg="1"/>
      <p:bldP spid="8" grpId="0" animBg="1"/>
      <p:bldP spid="10" grpId="0" animBg="1"/>
      <p:bldP spid="37" grpId="0" animBg="1"/>
      <p:bldP spid="30" grpId="0" animBg="1"/>
      <p:bldP spid="38" grpId="0" animBg="1"/>
      <p:bldP spid="39" grpId="0" animBg="1"/>
      <p:bldP spid="46" grpId="0" animBg="1"/>
      <p:bldP spid="13" grpId="0" animBg="1"/>
      <p:bldP spid="14" grpId="0" animBg="1"/>
      <p:bldP spid="15"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dirty="0"/>
              <a:t>Background</a:t>
            </a:r>
            <a:endParaRPr lang="fr-FR" dirty="0"/>
          </a:p>
        </p:txBody>
      </p:sp>
      <p:sp>
        <p:nvSpPr>
          <p:cNvPr id="4" name="Espace réservé du contenu 3"/>
          <p:cNvSpPr>
            <a:spLocks noGrp="1"/>
          </p:cNvSpPr>
          <p:nvPr>
            <p:ph idx="1"/>
          </p:nvPr>
        </p:nvSpPr>
        <p:spPr>
          <a:xfrm>
            <a:off x="376643" y="1419497"/>
            <a:ext cx="11527971" cy="4664744"/>
          </a:xfrm>
        </p:spPr>
        <p:txBody>
          <a:bodyPr>
            <a:noAutofit/>
          </a:bodyPr>
          <a:lstStyle/>
          <a:p>
            <a:r>
              <a:rPr lang="en-US" sz="2400" dirty="0"/>
              <a:t>Increasing numbers of cellular IoT devices are starting to hit the market </a:t>
            </a:r>
          </a:p>
          <a:p>
            <a:pPr lvl="1">
              <a:spcAft>
                <a:spcPts val="1200"/>
              </a:spcAft>
            </a:pPr>
            <a:r>
              <a:rPr lang="en-US" sz="2000" dirty="0"/>
              <a:t>E.g.- NB-IoT, LTE-M and higher category devices supporting functions such as video surveillance</a:t>
            </a:r>
          </a:p>
          <a:p>
            <a:r>
              <a:rPr lang="en-US" sz="2400" dirty="0"/>
              <a:t>3GPP has been adding several </a:t>
            </a:r>
            <a:r>
              <a:rPr lang="en-US" sz="2400" dirty="0">
                <a:solidFill>
                  <a:srgbClr val="C00000"/>
                </a:solidFill>
              </a:rPr>
              <a:t>IoT centric features </a:t>
            </a:r>
            <a:r>
              <a:rPr lang="en-US" sz="2400" dirty="0"/>
              <a:t>to their standard starting in Release 10 (2011) all the way through their latest Release 15 (2018)</a:t>
            </a:r>
          </a:p>
          <a:p>
            <a:pPr lvl="1"/>
            <a:r>
              <a:rPr lang="en-US" sz="2000" dirty="0"/>
              <a:t>Features to </a:t>
            </a:r>
            <a:r>
              <a:rPr lang="en-US" sz="2000" dirty="0">
                <a:solidFill>
                  <a:srgbClr val="C00000"/>
                </a:solidFill>
              </a:rPr>
              <a:t>avoid network congestion </a:t>
            </a:r>
            <a:r>
              <a:rPr lang="en-US" sz="2000" dirty="0"/>
              <a:t>resulting from massive numbers of IoT devices such that operators can continue to provide a high quality of service to all their subscribers</a:t>
            </a:r>
          </a:p>
          <a:p>
            <a:pPr lvl="1"/>
            <a:r>
              <a:rPr lang="en-US" sz="2000" dirty="0"/>
              <a:t>Features to enable more </a:t>
            </a:r>
            <a:r>
              <a:rPr lang="en-US" sz="2000" dirty="0">
                <a:solidFill>
                  <a:srgbClr val="C00000"/>
                </a:solidFill>
              </a:rPr>
              <a:t>efficient use of network resources </a:t>
            </a:r>
            <a:r>
              <a:rPr lang="en-US" sz="2000" dirty="0"/>
              <a:t>by IoT devices such that an operator can minimize network deployment and management costs</a:t>
            </a:r>
          </a:p>
          <a:p>
            <a:pPr lvl="1"/>
            <a:r>
              <a:rPr lang="en-US" sz="2000" dirty="0"/>
              <a:t>Features to help </a:t>
            </a:r>
            <a:r>
              <a:rPr lang="en-US" sz="2000" dirty="0">
                <a:solidFill>
                  <a:srgbClr val="C00000"/>
                </a:solidFill>
              </a:rPr>
              <a:t>keep an operator’s network secure </a:t>
            </a:r>
            <a:r>
              <a:rPr lang="en-US" sz="2000" dirty="0"/>
              <a:t>from the increased threats of IoT devices</a:t>
            </a:r>
          </a:p>
          <a:p>
            <a:pPr lvl="1"/>
            <a:r>
              <a:rPr lang="en-US" sz="2000" dirty="0"/>
              <a:t>Features that </a:t>
            </a:r>
            <a:r>
              <a:rPr lang="en-US" sz="2000" dirty="0">
                <a:solidFill>
                  <a:srgbClr val="C00000"/>
                </a:solidFill>
              </a:rPr>
              <a:t>allow IoT devices to sleep for long periods </a:t>
            </a:r>
            <a:r>
              <a:rPr lang="en-US" sz="2000" dirty="0"/>
              <a:t>of time such that they can </a:t>
            </a:r>
            <a:r>
              <a:rPr lang="en-US" sz="2000" dirty="0">
                <a:solidFill>
                  <a:srgbClr val="C00000"/>
                </a:solidFill>
              </a:rPr>
              <a:t>maximize their battery lives</a:t>
            </a:r>
            <a:endParaRPr lang="en-US" sz="2000" dirty="0"/>
          </a:p>
          <a:p>
            <a:r>
              <a:rPr lang="en-US" sz="2400" dirty="0"/>
              <a:t>Many operators have been adding support for these 3GPP IoT features to their networks</a:t>
            </a:r>
          </a:p>
          <a:p>
            <a:pPr marL="0" indent="0">
              <a:buNone/>
            </a:pPr>
            <a:endParaRPr lang="en-US" sz="2400" dirty="0"/>
          </a:p>
          <a:p>
            <a:pPr marL="0" indent="0" algn="ctr">
              <a:buNone/>
            </a:pPr>
            <a:endParaRPr lang="en-US" sz="1100" dirty="0"/>
          </a:p>
        </p:txBody>
      </p:sp>
    </p:spTree>
    <p:extLst>
      <p:ext uri="{BB962C8B-B14F-4D97-AF65-F5344CB8AC3E}">
        <p14:creationId xmlns:p14="http://schemas.microsoft.com/office/powerpoint/2010/main" val="2425195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0" end="0"/>
                                            </p:txEl>
                                          </p:spTgt>
                                        </p:tgtEl>
                                        <p:attrNameLst>
                                          <p:attrName>ppt_c</p:attrName>
                                        </p:attrNameLst>
                                      </p:cBhvr>
                                      <p:to>
                                        <a:srgbClr val="C8C6C6"/>
                                      </p:to>
                                    </p:animClr>
                                  </p:sub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1" end="1"/>
                                            </p:txEl>
                                          </p:spTgt>
                                        </p:tgtEl>
                                        <p:attrNameLst>
                                          <p:attrName>ppt_c</p:attrName>
                                        </p:attrNameLst>
                                      </p:cBhvr>
                                      <p:to>
                                        <a:srgbClr val="C8C6C6"/>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2" end="2"/>
                                            </p:txEl>
                                          </p:spTgt>
                                        </p:tgtEl>
                                        <p:attrNameLst>
                                          <p:attrName>ppt_c</p:attrName>
                                        </p:attrNameLst>
                                      </p:cBhvr>
                                      <p:to>
                                        <a:srgbClr val="C8C6C6"/>
                                      </p:to>
                                    </p:animClr>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3" end="3"/>
                                            </p:txEl>
                                          </p:spTgt>
                                        </p:tgtEl>
                                        <p:attrNameLst>
                                          <p:attrName>ppt_c</p:attrName>
                                        </p:attrNameLst>
                                      </p:cBhvr>
                                      <p:to>
                                        <a:srgbClr val="C8C6C6"/>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4" end="4"/>
                                            </p:txEl>
                                          </p:spTgt>
                                        </p:tgtEl>
                                        <p:attrNameLst>
                                          <p:attrName>ppt_c</p:attrName>
                                        </p:attrNameLst>
                                      </p:cBhvr>
                                      <p:to>
                                        <a:srgbClr val="C8C6C6"/>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5" end="5"/>
                                            </p:txEl>
                                          </p:spTgt>
                                        </p:tgtEl>
                                        <p:attrNameLst>
                                          <p:attrName>ppt_c</p:attrName>
                                        </p:attrNameLst>
                                      </p:cBhvr>
                                      <p:to>
                                        <a:srgbClr val="C8C6C6"/>
                                      </p:to>
                                    </p:animClr>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6" end="6"/>
                                            </p:txEl>
                                          </p:spTgt>
                                        </p:tgtEl>
                                        <p:attrNameLst>
                                          <p:attrName>ppt_c</p:attrName>
                                        </p:attrNameLst>
                                      </p:cBhvr>
                                      <p:to>
                                        <a:srgbClr val="C8C6C6"/>
                                      </p:to>
                                    </p:animClr>
                                  </p:sub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dirty="0"/>
              <a:t>Challenges</a:t>
            </a:r>
            <a:endParaRPr lang="fr-FR" dirty="0"/>
          </a:p>
        </p:txBody>
      </p:sp>
      <p:sp>
        <p:nvSpPr>
          <p:cNvPr id="4" name="Espace réservé du contenu 3"/>
          <p:cNvSpPr>
            <a:spLocks noGrp="1"/>
          </p:cNvSpPr>
          <p:nvPr>
            <p:ph idx="1"/>
          </p:nvPr>
        </p:nvSpPr>
        <p:spPr>
          <a:xfrm>
            <a:off x="334696" y="1431757"/>
            <a:ext cx="11720946" cy="4896853"/>
          </a:xfrm>
        </p:spPr>
        <p:txBody>
          <a:bodyPr>
            <a:noAutofit/>
          </a:bodyPr>
          <a:lstStyle/>
          <a:p>
            <a:r>
              <a:rPr lang="en-US" sz="2400" dirty="0"/>
              <a:t>For IoT devices and apps to use many of these 3GPP IoT features, it requires detailed and low-level knowledge of 3GPP and in some cases a close business relationship with the network operator  </a:t>
            </a:r>
          </a:p>
          <a:p>
            <a:pPr lvl="1"/>
            <a:r>
              <a:rPr lang="en-US" sz="1800" dirty="0">
                <a:sym typeface="Wingdings" panose="05000000000000000000" pitchFamily="2" charset="2"/>
              </a:rPr>
              <a:t>E.g. </a:t>
            </a:r>
            <a:r>
              <a:rPr lang="en-US" sz="1800" dirty="0"/>
              <a:t>Configuration of IoT device sleep times requires intimate knowledge of 3GPP PSM and eDRX functionality</a:t>
            </a:r>
            <a:endParaRPr lang="en-US" sz="1800" dirty="0">
              <a:solidFill>
                <a:srgbClr val="C00000"/>
              </a:solidFill>
              <a:sym typeface="Wingdings" panose="05000000000000000000" pitchFamily="2" charset="2"/>
            </a:endParaRPr>
          </a:p>
          <a:p>
            <a:pPr marL="457200" lvl="1" indent="0">
              <a:spcBef>
                <a:spcPts val="1200"/>
              </a:spcBef>
              <a:buNone/>
            </a:pPr>
            <a:r>
              <a:rPr lang="en-US" sz="1800" dirty="0">
                <a:solidFill>
                  <a:srgbClr val="C00000"/>
                </a:solidFill>
                <a:sym typeface="Wingdings" panose="05000000000000000000" pitchFamily="2" charset="2"/>
              </a:rPr>
              <a:t> This presents a high barrier of use and adoption by typical I</a:t>
            </a:r>
            <a:r>
              <a:rPr lang="en-US" sz="1800" dirty="0">
                <a:solidFill>
                  <a:srgbClr val="C00000"/>
                </a:solidFill>
              </a:rPr>
              <a:t>oT device manufacturers and app developers</a:t>
            </a:r>
          </a:p>
          <a:p>
            <a:pPr>
              <a:spcBef>
                <a:spcPts val="1800"/>
              </a:spcBef>
            </a:pPr>
            <a:r>
              <a:rPr lang="en-US" sz="2400" dirty="0"/>
              <a:t>3GPP IoT features provide some lower-level enabling functionality rather than complete ready-to-use end-to-end solutions for IoT devices and apps</a:t>
            </a:r>
          </a:p>
          <a:p>
            <a:pPr lvl="1">
              <a:spcBef>
                <a:spcPts val="1200"/>
              </a:spcBef>
              <a:buFont typeface="Wingdings" panose="05000000000000000000" pitchFamily="2" charset="2"/>
              <a:buChar char="à"/>
            </a:pPr>
            <a:r>
              <a:rPr lang="en-US" sz="1800" dirty="0">
                <a:solidFill>
                  <a:srgbClr val="C00000"/>
                </a:solidFill>
                <a:sym typeface="Wingdings" panose="05000000000000000000" pitchFamily="2" charset="2"/>
              </a:rPr>
              <a:t> IoT devices and apps are left to how best to piece together and use these functions together with one another </a:t>
            </a:r>
            <a:endParaRPr lang="en-US" sz="1800" dirty="0"/>
          </a:p>
          <a:p>
            <a:pPr>
              <a:spcBef>
                <a:spcPts val="1800"/>
              </a:spcBef>
            </a:pPr>
            <a:r>
              <a:rPr lang="en-US" sz="2400" dirty="0"/>
              <a:t>If devices and apps do not properly use these features, </a:t>
            </a:r>
            <a:r>
              <a:rPr lang="en-US" sz="2400" b="1" u="sng" dirty="0"/>
              <a:t>cellular IoT deployments will fail</a:t>
            </a:r>
          </a:p>
          <a:p>
            <a:pPr lvl="1">
              <a:spcBef>
                <a:spcPts val="1200"/>
              </a:spcBef>
              <a:buFont typeface="Wingdings" panose="05000000000000000000" pitchFamily="2" charset="2"/>
              <a:buChar char="à"/>
            </a:pPr>
            <a:r>
              <a:rPr lang="en-US" sz="1800" dirty="0">
                <a:solidFill>
                  <a:srgbClr val="C00000"/>
                </a:solidFill>
              </a:rPr>
              <a:t> Inefficient use of network resources will result in higher costs and less scalability for operators</a:t>
            </a:r>
          </a:p>
          <a:p>
            <a:pPr lvl="1">
              <a:spcBef>
                <a:spcPts val="1200"/>
              </a:spcBef>
              <a:buFont typeface="Wingdings" panose="05000000000000000000" pitchFamily="2" charset="2"/>
              <a:buChar char="à"/>
            </a:pPr>
            <a:r>
              <a:rPr lang="en-US" sz="1800" dirty="0">
                <a:solidFill>
                  <a:srgbClr val="C00000"/>
                </a:solidFill>
              </a:rPr>
              <a:t> Shortened battery life of devices will result in the inability to deploy cellular IoT technology in many IoT use cases </a:t>
            </a:r>
          </a:p>
          <a:p>
            <a:pPr lvl="1">
              <a:spcBef>
                <a:spcPts val="1200"/>
              </a:spcBef>
              <a:buFont typeface="Wingdings" panose="05000000000000000000" pitchFamily="2" charset="2"/>
              <a:buChar char="à"/>
            </a:pPr>
            <a:r>
              <a:rPr lang="en-US" sz="1800" dirty="0">
                <a:solidFill>
                  <a:srgbClr val="C00000"/>
                </a:solidFill>
              </a:rPr>
              <a:t> Security of the network, devices and applications will be compromised</a:t>
            </a:r>
          </a:p>
          <a:p>
            <a:endParaRPr lang="en-US" sz="2400" dirty="0"/>
          </a:p>
          <a:p>
            <a:pPr>
              <a:buFont typeface="Wingdings" panose="05000000000000000000" pitchFamily="2" charset="2"/>
              <a:buChar char="à"/>
            </a:pPr>
            <a:endParaRPr lang="en-US" sz="2400" dirty="0">
              <a:solidFill>
                <a:srgbClr val="C00000"/>
              </a:solidFill>
            </a:endParaRPr>
          </a:p>
          <a:p>
            <a:pPr marL="0" indent="0">
              <a:buNone/>
            </a:pPr>
            <a:endParaRPr lang="en-US" sz="2400" dirty="0">
              <a:solidFill>
                <a:srgbClr val="C00000"/>
              </a:solidFill>
            </a:endParaRPr>
          </a:p>
          <a:p>
            <a:endParaRPr lang="en-US" sz="2400" dirty="0">
              <a:solidFill>
                <a:srgbClr val="C00000"/>
              </a:solidFill>
            </a:endParaRPr>
          </a:p>
          <a:p>
            <a:pPr marL="0" indent="0" algn="ctr">
              <a:buNone/>
            </a:pPr>
            <a:endParaRPr lang="en-US" sz="1100" dirty="0"/>
          </a:p>
        </p:txBody>
      </p:sp>
    </p:spTree>
    <p:extLst>
      <p:ext uri="{BB962C8B-B14F-4D97-AF65-F5344CB8AC3E}">
        <p14:creationId xmlns:p14="http://schemas.microsoft.com/office/powerpoint/2010/main" val="627379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0" end="0"/>
                                            </p:txEl>
                                          </p:spTgt>
                                        </p:tgtEl>
                                        <p:attrNameLst>
                                          <p:attrName>ppt_c</p:attrName>
                                        </p:attrNameLst>
                                      </p:cBhvr>
                                      <p:to>
                                        <a:srgbClr val="C8C6C6"/>
                                      </p:to>
                                    </p:animClr>
                                  </p:sub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1" end="1"/>
                                            </p:txEl>
                                          </p:spTgt>
                                        </p:tgtEl>
                                        <p:attrNameLst>
                                          <p:attrName>ppt_c</p:attrName>
                                        </p:attrNameLst>
                                      </p:cBhvr>
                                      <p:to>
                                        <a:srgbClr val="C8C6C6"/>
                                      </p:to>
                                    </p:animClr>
                                  </p:sub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2" end="2"/>
                                            </p:txEl>
                                          </p:spTgt>
                                        </p:tgtEl>
                                        <p:attrNameLst>
                                          <p:attrName>ppt_c</p:attrName>
                                        </p:attrNameLst>
                                      </p:cBhvr>
                                      <p:to>
                                        <a:srgbClr val="C8C6C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3" end="3"/>
                                            </p:txEl>
                                          </p:spTgt>
                                        </p:tgtEl>
                                        <p:attrNameLst>
                                          <p:attrName>ppt_c</p:attrName>
                                        </p:attrNameLst>
                                      </p:cBhvr>
                                      <p:to>
                                        <a:srgbClr val="C8C6C6"/>
                                      </p:to>
                                    </p:animClr>
                                  </p:sub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4" end="4"/>
                                            </p:txEl>
                                          </p:spTgt>
                                        </p:tgtEl>
                                        <p:attrNameLst>
                                          <p:attrName>ppt_c</p:attrName>
                                        </p:attrNameLst>
                                      </p:cBhvr>
                                      <p:to>
                                        <a:srgbClr val="C8C6C6"/>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C061C-6807-4CE7-B6E7-B42F1F0F3197}"/>
              </a:ext>
            </a:extLst>
          </p:cNvPr>
          <p:cNvSpPr>
            <a:spLocks noGrp="1"/>
          </p:cNvSpPr>
          <p:nvPr>
            <p:ph type="title"/>
          </p:nvPr>
        </p:nvSpPr>
        <p:spPr>
          <a:xfrm>
            <a:off x="334696" y="0"/>
            <a:ext cx="10700564" cy="1173570"/>
          </a:xfrm>
        </p:spPr>
        <p:txBody>
          <a:bodyPr>
            <a:normAutofit/>
          </a:bodyPr>
          <a:lstStyle/>
          <a:p>
            <a:r>
              <a:rPr lang="en-US" sz="4000" dirty="0"/>
              <a:t>A oneM2M Cellular IoT Deployment</a:t>
            </a:r>
          </a:p>
        </p:txBody>
      </p:sp>
      <p:grpSp>
        <p:nvGrpSpPr>
          <p:cNvPr id="44" name="Group 43">
            <a:extLst>
              <a:ext uri="{FF2B5EF4-FFF2-40B4-BE49-F238E27FC236}">
                <a16:creationId xmlns:a16="http://schemas.microsoft.com/office/drawing/2014/main" id="{815BA56D-847E-4A6F-85C3-B477329B7238}"/>
              </a:ext>
            </a:extLst>
          </p:cNvPr>
          <p:cNvGrpSpPr/>
          <p:nvPr/>
        </p:nvGrpSpPr>
        <p:grpSpPr>
          <a:xfrm>
            <a:off x="120314" y="1512976"/>
            <a:ext cx="11929881" cy="2367802"/>
            <a:chOff x="-185803" y="2075687"/>
            <a:chExt cx="12476631" cy="2566083"/>
          </a:xfrm>
        </p:grpSpPr>
        <p:sp>
          <p:nvSpPr>
            <p:cNvPr id="41" name="Oval 40">
              <a:extLst>
                <a:ext uri="{FF2B5EF4-FFF2-40B4-BE49-F238E27FC236}">
                  <a16:creationId xmlns:a16="http://schemas.microsoft.com/office/drawing/2014/main" id="{15C4A7E3-2298-48C9-A5CE-3A2F947C88FE}"/>
                </a:ext>
              </a:extLst>
            </p:cNvPr>
            <p:cNvSpPr/>
            <p:nvPr/>
          </p:nvSpPr>
          <p:spPr>
            <a:xfrm>
              <a:off x="-185803" y="2075687"/>
              <a:ext cx="2501915" cy="2566083"/>
            </a:xfrm>
            <a:prstGeom prst="ellipse">
              <a:avLst/>
            </a:prstGeom>
            <a:solidFill>
              <a:schemeClr val="accent3">
                <a:lumMod val="20000"/>
                <a:lumOff val="80000"/>
              </a:schemeClr>
            </a:solidFill>
            <a:ln>
              <a:noFill/>
            </a:ln>
            <a:effectLst>
              <a:softEdge rad="228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3" name="Group 42">
              <a:extLst>
                <a:ext uri="{FF2B5EF4-FFF2-40B4-BE49-F238E27FC236}">
                  <a16:creationId xmlns:a16="http://schemas.microsoft.com/office/drawing/2014/main" id="{74CBD2EB-9F25-4E72-B864-5B4659F1287E}"/>
                </a:ext>
              </a:extLst>
            </p:cNvPr>
            <p:cNvGrpSpPr/>
            <p:nvPr/>
          </p:nvGrpSpPr>
          <p:grpSpPr>
            <a:xfrm>
              <a:off x="175735" y="2191740"/>
              <a:ext cx="12115093" cy="2210578"/>
              <a:chOff x="175735" y="2191740"/>
              <a:chExt cx="12115093" cy="2210578"/>
            </a:xfrm>
          </p:grpSpPr>
          <p:pic>
            <p:nvPicPr>
              <p:cNvPr id="4" name="Picture 16">
                <a:extLst>
                  <a:ext uri="{FF2B5EF4-FFF2-40B4-BE49-F238E27FC236}">
                    <a16:creationId xmlns:a16="http://schemas.microsoft.com/office/drawing/2014/main" id="{8EBF7E1C-84A6-47E4-99C6-6733BEC09B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8961" y="2497961"/>
                <a:ext cx="1634916" cy="1642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6CFF4929-2FE9-42FA-BA3D-D037646445AA}"/>
                  </a:ext>
                </a:extLst>
              </p:cNvPr>
              <p:cNvCxnSpPr/>
              <p:nvPr/>
            </p:nvCxnSpPr>
            <p:spPr>
              <a:xfrm flipV="1">
                <a:off x="10109939" y="3437971"/>
                <a:ext cx="932396"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6D67299-FDA9-488D-ADAB-BE7509085CA4}"/>
                  </a:ext>
                </a:extLst>
              </p:cNvPr>
              <p:cNvPicPr>
                <a:picLocks noChangeAspect="1"/>
              </p:cNvPicPr>
              <p:nvPr/>
            </p:nvPicPr>
            <p:blipFill>
              <a:blip r:embed="rId3"/>
              <a:stretch>
                <a:fillRect/>
              </a:stretch>
            </p:blipFill>
            <p:spPr>
              <a:xfrm>
                <a:off x="2165482" y="2371119"/>
                <a:ext cx="1166851" cy="1557807"/>
              </a:xfrm>
              <a:prstGeom prst="rect">
                <a:avLst/>
              </a:prstGeom>
            </p:spPr>
          </p:pic>
          <p:cxnSp>
            <p:nvCxnSpPr>
              <p:cNvPr id="7" name="Straight Connector 6">
                <a:extLst>
                  <a:ext uri="{FF2B5EF4-FFF2-40B4-BE49-F238E27FC236}">
                    <a16:creationId xmlns:a16="http://schemas.microsoft.com/office/drawing/2014/main" id="{E699141E-A536-4E3E-9745-5D0581B7E1E2}"/>
                  </a:ext>
                </a:extLst>
              </p:cNvPr>
              <p:cNvCxnSpPr>
                <a:cxnSpLocks/>
              </p:cNvCxnSpPr>
              <p:nvPr/>
            </p:nvCxnSpPr>
            <p:spPr>
              <a:xfrm>
                <a:off x="1780531" y="3468434"/>
                <a:ext cx="74026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FA6FD53-DCBF-4E69-8FFF-EC726F7F8852}"/>
                  </a:ext>
                </a:extLst>
              </p:cNvPr>
              <p:cNvSpPr/>
              <p:nvPr/>
            </p:nvSpPr>
            <p:spPr>
              <a:xfrm>
                <a:off x="10109939" y="2317987"/>
                <a:ext cx="2180889" cy="1986560"/>
              </a:xfrm>
              <a:prstGeom prst="ellipse">
                <a:avLst/>
              </a:prstGeom>
              <a:solidFill>
                <a:srgbClr val="E5ECF7"/>
              </a:solidFill>
              <a:ln>
                <a:noFill/>
              </a:ln>
              <a:effectLst>
                <a:softEdge rad="228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3C430C81-650A-469B-BE39-100F39EFA551}"/>
                  </a:ext>
                </a:extLst>
              </p:cNvPr>
              <p:cNvSpPr/>
              <p:nvPr/>
            </p:nvSpPr>
            <p:spPr>
              <a:xfrm>
                <a:off x="3518568" y="2191740"/>
                <a:ext cx="5014809" cy="2112807"/>
              </a:xfrm>
              <a:prstGeom prst="ellipse">
                <a:avLst/>
              </a:prstGeom>
              <a:solidFill>
                <a:schemeClr val="accent6">
                  <a:lumMod val="20000"/>
                  <a:lumOff val="80000"/>
                </a:schemeClr>
              </a:solidFill>
              <a:ln>
                <a:noFill/>
              </a:ln>
              <a:effectLst>
                <a:softEdge rad="228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21B54ACC-A24E-4735-90E5-FD39E84FB117}"/>
                  </a:ext>
                </a:extLst>
              </p:cNvPr>
              <p:cNvSpPr txBox="1"/>
              <p:nvPr/>
            </p:nvSpPr>
            <p:spPr>
              <a:xfrm>
                <a:off x="5026031" y="2722207"/>
                <a:ext cx="2385663" cy="400260"/>
              </a:xfrm>
              <a:prstGeom prst="rect">
                <a:avLst/>
              </a:prstGeom>
              <a:noFill/>
            </p:spPr>
            <p:txBody>
              <a:bodyPr wrap="square" rtlCol="0">
                <a:spAutoFit/>
              </a:bodyPr>
              <a:lstStyle/>
              <a:p>
                <a:r>
                  <a:rPr lang="en-US" b="1" dirty="0">
                    <a:solidFill>
                      <a:schemeClr val="bg2">
                        <a:lumMod val="25000"/>
                      </a:schemeClr>
                    </a:solidFill>
                  </a:rPr>
                  <a:t>3GPP Core Network</a:t>
                </a:r>
              </a:p>
            </p:txBody>
          </p:sp>
          <p:cxnSp>
            <p:nvCxnSpPr>
              <p:cNvPr id="15" name="Straight Connector 14">
                <a:extLst>
                  <a:ext uri="{FF2B5EF4-FFF2-40B4-BE49-F238E27FC236}">
                    <a16:creationId xmlns:a16="http://schemas.microsoft.com/office/drawing/2014/main" id="{A3A0C9B0-A072-449D-9CBB-9003ED97DF88}"/>
                  </a:ext>
                </a:extLst>
              </p:cNvPr>
              <p:cNvCxnSpPr>
                <a:cxnSpLocks/>
              </p:cNvCxnSpPr>
              <p:nvPr/>
            </p:nvCxnSpPr>
            <p:spPr>
              <a:xfrm>
                <a:off x="3059431" y="3468433"/>
                <a:ext cx="73532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8511C5F-A395-4F0D-846F-C944ACDDEFC1}"/>
                  </a:ext>
                </a:extLst>
              </p:cNvPr>
              <p:cNvCxnSpPr>
                <a:cxnSpLocks/>
              </p:cNvCxnSpPr>
              <p:nvPr/>
            </p:nvCxnSpPr>
            <p:spPr>
              <a:xfrm>
                <a:off x="8257032" y="3468433"/>
                <a:ext cx="559556" cy="53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9" name="Group 28">
                <a:extLst>
                  <a:ext uri="{FF2B5EF4-FFF2-40B4-BE49-F238E27FC236}">
                    <a16:creationId xmlns:a16="http://schemas.microsoft.com/office/drawing/2014/main" id="{75BC14FB-18DC-49C0-A600-61595F1A12C0}"/>
                  </a:ext>
                </a:extLst>
              </p:cNvPr>
              <p:cNvGrpSpPr/>
              <p:nvPr/>
            </p:nvGrpSpPr>
            <p:grpSpPr>
              <a:xfrm>
                <a:off x="175735" y="2379740"/>
                <a:ext cx="1983948" cy="1768214"/>
                <a:chOff x="-16004" y="927392"/>
                <a:chExt cx="1983948" cy="1768214"/>
              </a:xfrm>
            </p:grpSpPr>
            <p:pic>
              <p:nvPicPr>
                <p:cNvPr id="32" name="Picture 31">
                  <a:extLst>
                    <a:ext uri="{FF2B5EF4-FFF2-40B4-BE49-F238E27FC236}">
                      <a16:creationId xmlns:a16="http://schemas.microsoft.com/office/drawing/2014/main" id="{D67331BD-27C3-4B1F-9968-585C82A0F3B9}"/>
                    </a:ext>
                  </a:extLst>
                </p:cNvPr>
                <p:cNvPicPr>
                  <a:picLocks noChangeAspect="1"/>
                </p:cNvPicPr>
                <p:nvPr/>
              </p:nvPicPr>
              <p:blipFill rotWithShape="1">
                <a:blip r:embed="rId4"/>
                <a:srcRect l="57879" t="11415" r="29192" b="69558"/>
                <a:stretch/>
              </p:blipFill>
              <p:spPr>
                <a:xfrm>
                  <a:off x="793045" y="2059856"/>
                  <a:ext cx="597180" cy="635750"/>
                </a:xfrm>
                <a:prstGeom prst="rect">
                  <a:avLst/>
                </a:prstGeom>
              </p:spPr>
            </p:pic>
            <p:sp>
              <p:nvSpPr>
                <p:cNvPr id="33" name="TextBox 32">
                  <a:extLst>
                    <a:ext uri="{FF2B5EF4-FFF2-40B4-BE49-F238E27FC236}">
                      <a16:creationId xmlns:a16="http://schemas.microsoft.com/office/drawing/2014/main" id="{2EB9213C-7C2F-42F2-9828-44AE621DEF17}"/>
                    </a:ext>
                  </a:extLst>
                </p:cNvPr>
                <p:cNvSpPr txBox="1"/>
                <p:nvPr/>
              </p:nvSpPr>
              <p:spPr>
                <a:xfrm>
                  <a:off x="-16004" y="927392"/>
                  <a:ext cx="1983948" cy="430887"/>
                </a:xfrm>
                <a:prstGeom prst="rect">
                  <a:avLst/>
                </a:prstGeom>
                <a:noFill/>
              </p:spPr>
              <p:txBody>
                <a:bodyPr wrap="square" rtlCol="0">
                  <a:spAutoFit/>
                </a:bodyPr>
                <a:lstStyle/>
                <a:p>
                  <a:pPr algn="ctr"/>
                  <a:r>
                    <a:rPr lang="en-US" sz="1100" b="1" dirty="0">
                      <a:solidFill>
                        <a:schemeClr val="bg2">
                          <a:lumMod val="25000"/>
                        </a:schemeClr>
                      </a:solidFill>
                    </a:rPr>
                    <a:t>Cellular IoT Devices </a:t>
                  </a:r>
                </a:p>
                <a:p>
                  <a:pPr algn="ctr"/>
                  <a:r>
                    <a:rPr lang="en-US" sz="1100" b="1" dirty="0">
                      <a:solidFill>
                        <a:schemeClr val="bg2">
                          <a:lumMod val="25000"/>
                        </a:schemeClr>
                      </a:solidFill>
                    </a:rPr>
                    <a:t>(NB-IoT, LTE-M) </a:t>
                  </a:r>
                </a:p>
              </p:txBody>
            </p:sp>
            <p:pic>
              <p:nvPicPr>
                <p:cNvPr id="34" name="Picture 33">
                  <a:extLst>
                    <a:ext uri="{FF2B5EF4-FFF2-40B4-BE49-F238E27FC236}">
                      <a16:creationId xmlns:a16="http://schemas.microsoft.com/office/drawing/2014/main" id="{038DF5E3-652A-414F-B352-A9DC5BC2A6CF}"/>
                    </a:ext>
                  </a:extLst>
                </p:cNvPr>
                <p:cNvPicPr>
                  <a:picLocks noChangeAspect="1"/>
                </p:cNvPicPr>
                <p:nvPr/>
              </p:nvPicPr>
              <p:blipFill rotWithShape="1">
                <a:blip r:embed="rId4"/>
                <a:srcRect l="67681" t="49457" r="19180" b="31743"/>
                <a:stretch/>
              </p:blipFill>
              <p:spPr>
                <a:xfrm>
                  <a:off x="301671" y="1678749"/>
                  <a:ext cx="582859" cy="603277"/>
                </a:xfrm>
                <a:prstGeom prst="rect">
                  <a:avLst/>
                </a:prstGeom>
              </p:spPr>
            </p:pic>
            <p:pic>
              <p:nvPicPr>
                <p:cNvPr id="35" name="Picture 34">
                  <a:extLst>
                    <a:ext uri="{FF2B5EF4-FFF2-40B4-BE49-F238E27FC236}">
                      <a16:creationId xmlns:a16="http://schemas.microsoft.com/office/drawing/2014/main" id="{79A95066-2A5B-4E8A-A6B7-C604D88B1FBE}"/>
                    </a:ext>
                  </a:extLst>
                </p:cNvPr>
                <p:cNvPicPr>
                  <a:picLocks noChangeAspect="1"/>
                </p:cNvPicPr>
                <p:nvPr/>
              </p:nvPicPr>
              <p:blipFill rotWithShape="1">
                <a:blip r:embed="rId4"/>
                <a:srcRect l="29547" t="11747" r="56922" b="69851"/>
                <a:stretch/>
              </p:blipFill>
              <p:spPr>
                <a:xfrm>
                  <a:off x="863359" y="1342519"/>
                  <a:ext cx="633993" cy="623707"/>
                </a:xfrm>
                <a:prstGeom prst="rect">
                  <a:avLst/>
                </a:prstGeom>
              </p:spPr>
            </p:pic>
          </p:grpSp>
          <p:sp>
            <p:nvSpPr>
              <p:cNvPr id="42" name="TextBox 41">
                <a:extLst>
                  <a:ext uri="{FF2B5EF4-FFF2-40B4-BE49-F238E27FC236}">
                    <a16:creationId xmlns:a16="http://schemas.microsoft.com/office/drawing/2014/main" id="{E72E9A88-3627-4333-A3CB-50D02E199B1B}"/>
                  </a:ext>
                </a:extLst>
              </p:cNvPr>
              <p:cNvSpPr txBox="1"/>
              <p:nvPr/>
            </p:nvSpPr>
            <p:spPr>
              <a:xfrm>
                <a:off x="8413662" y="4002058"/>
                <a:ext cx="2385663" cy="400260"/>
              </a:xfrm>
              <a:prstGeom prst="rect">
                <a:avLst/>
              </a:prstGeom>
              <a:noFill/>
            </p:spPr>
            <p:txBody>
              <a:bodyPr wrap="square" rtlCol="0">
                <a:spAutoFit/>
              </a:bodyPr>
              <a:lstStyle/>
              <a:p>
                <a:pPr algn="ctr"/>
                <a:r>
                  <a:rPr lang="en-US" b="1" dirty="0">
                    <a:solidFill>
                      <a:schemeClr val="bg2">
                        <a:lumMod val="25000"/>
                      </a:schemeClr>
                    </a:solidFill>
                  </a:rPr>
                  <a:t>IoT Server</a:t>
                </a:r>
              </a:p>
            </p:txBody>
          </p:sp>
        </p:grpSp>
      </p:grpSp>
      <p:sp>
        <p:nvSpPr>
          <p:cNvPr id="45" name="Oval 44">
            <a:extLst>
              <a:ext uri="{FF2B5EF4-FFF2-40B4-BE49-F238E27FC236}">
                <a16:creationId xmlns:a16="http://schemas.microsoft.com/office/drawing/2014/main" id="{348B70B4-787D-4B2E-B659-83ADBD58D739}"/>
              </a:ext>
            </a:extLst>
          </p:cNvPr>
          <p:cNvSpPr/>
          <p:nvPr/>
        </p:nvSpPr>
        <p:spPr>
          <a:xfrm>
            <a:off x="5093452" y="2393347"/>
            <a:ext cx="2051653" cy="812983"/>
          </a:xfrm>
          <a:prstGeom prst="ellipse">
            <a:avLst/>
          </a:prstGeom>
          <a:solidFill>
            <a:schemeClr val="accent4">
              <a:lumMod val="20000"/>
              <a:lumOff val="80000"/>
            </a:schemeClr>
          </a:solidFill>
          <a:ln>
            <a:noFill/>
          </a:ln>
          <a:effectLst>
            <a:outerShdw blurRad="50800" dist="50800" dir="5400000" algn="ctr" rotWithShape="0">
              <a:schemeClr val="accent4">
                <a:lumMod val="20000"/>
                <a:lumOff val="80000"/>
              </a:schemeClr>
            </a:outerShdw>
            <a:softEdge rad="228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2">
                    <a:lumMod val="25000"/>
                  </a:schemeClr>
                </a:solidFill>
              </a:rPr>
              <a:t>IoT Features</a:t>
            </a:r>
          </a:p>
        </p:txBody>
      </p:sp>
      <p:grpSp>
        <p:nvGrpSpPr>
          <p:cNvPr id="3" name="Group 2">
            <a:extLst>
              <a:ext uri="{FF2B5EF4-FFF2-40B4-BE49-F238E27FC236}">
                <a16:creationId xmlns:a16="http://schemas.microsoft.com/office/drawing/2014/main" id="{8C2C9101-819C-4439-849E-B7F419F31294}"/>
              </a:ext>
            </a:extLst>
          </p:cNvPr>
          <p:cNvGrpSpPr/>
          <p:nvPr/>
        </p:nvGrpSpPr>
        <p:grpSpPr>
          <a:xfrm>
            <a:off x="8269956" y="1688259"/>
            <a:ext cx="2140689" cy="347174"/>
            <a:chOff x="8541486" y="2092635"/>
            <a:chExt cx="2140689" cy="347174"/>
          </a:xfrm>
        </p:grpSpPr>
        <p:sp>
          <p:nvSpPr>
            <p:cNvPr id="31" name="Rounded Rectangle 41">
              <a:extLst>
                <a:ext uri="{FF2B5EF4-FFF2-40B4-BE49-F238E27FC236}">
                  <a16:creationId xmlns:a16="http://schemas.microsoft.com/office/drawing/2014/main" id="{A0559AD3-38AC-4B4A-95C7-E1091DA1EDBF}"/>
                </a:ext>
              </a:extLst>
            </p:cNvPr>
            <p:cNvSpPr/>
            <p:nvPr/>
          </p:nvSpPr>
          <p:spPr bwMode="auto">
            <a:xfrm>
              <a:off x="8541486" y="2100277"/>
              <a:ext cx="2140689" cy="339532"/>
            </a:xfrm>
            <a:prstGeom prst="roundRect">
              <a:avLst/>
            </a:prstGeom>
            <a:solidFill>
              <a:srgbClr val="0070C0"/>
            </a:solidFill>
            <a:ln w="12700" cap="flat" cmpd="sng" algn="ctr">
              <a:noFill/>
              <a:prstDash val="solid"/>
            </a:ln>
            <a:effectLst>
              <a:outerShdw blurRad="50800" dist="20000" dir="5400000" rotWithShape="0">
                <a:srgbClr val="000000">
                  <a:alpha val="42000"/>
                </a:srgbClr>
              </a:outerShdw>
            </a:effectLst>
          </p:spPr>
          <p:txBody>
            <a:bodyPr lIns="0" tIns="0" rIns="182880" bIns="0" anchor="ctr"/>
            <a:lstStyle/>
            <a:p>
              <a:pPr algn="r" eaLnBrk="1" fontAlgn="auto" hangingPunct="1">
                <a:spcBef>
                  <a:spcPts val="0"/>
                </a:spcBef>
                <a:spcAft>
                  <a:spcPts val="0"/>
                </a:spcAft>
                <a:defRPr/>
              </a:pPr>
              <a:r>
                <a:rPr lang="en-US" b="1" kern="0" dirty="0">
                  <a:solidFill>
                    <a:prstClr val="white"/>
                  </a:solidFill>
                  <a:cs typeface="Arial" charset="0"/>
                </a:rPr>
                <a:t>Service Layer</a:t>
              </a:r>
            </a:p>
          </p:txBody>
        </p:sp>
        <p:pic>
          <p:nvPicPr>
            <p:cNvPr id="36" name="Picture 10" descr="C:\Users\Jayeeta\AppData\Local\Microsoft\Windows\INetCache\Content.Word\oneM2M Logo_HighRes.png">
              <a:extLst>
                <a:ext uri="{FF2B5EF4-FFF2-40B4-BE49-F238E27FC236}">
                  <a16:creationId xmlns:a16="http://schemas.microsoft.com/office/drawing/2014/main" id="{2D7E80CB-8E24-4586-B0B5-128435F2722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46894" y="2092635"/>
              <a:ext cx="537186" cy="322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8" name="Group 37">
            <a:extLst>
              <a:ext uri="{FF2B5EF4-FFF2-40B4-BE49-F238E27FC236}">
                <a16:creationId xmlns:a16="http://schemas.microsoft.com/office/drawing/2014/main" id="{C6A43D87-6234-4E65-B37D-EEC2D9E0BBE2}"/>
              </a:ext>
            </a:extLst>
          </p:cNvPr>
          <p:cNvGrpSpPr/>
          <p:nvPr/>
        </p:nvGrpSpPr>
        <p:grpSpPr>
          <a:xfrm>
            <a:off x="10410645" y="2093117"/>
            <a:ext cx="1191911" cy="1101734"/>
            <a:chOff x="5349016" y="1243853"/>
            <a:chExt cx="837228" cy="810966"/>
          </a:xfrm>
        </p:grpSpPr>
        <p:sp>
          <p:nvSpPr>
            <p:cNvPr id="48" name="Oval 47">
              <a:extLst>
                <a:ext uri="{FF2B5EF4-FFF2-40B4-BE49-F238E27FC236}">
                  <a16:creationId xmlns:a16="http://schemas.microsoft.com/office/drawing/2014/main" id="{A7FFFD69-2673-4203-8F6A-8BBD9BE5AF48}"/>
                </a:ext>
              </a:extLst>
            </p:cNvPr>
            <p:cNvSpPr/>
            <p:nvPr/>
          </p:nvSpPr>
          <p:spPr>
            <a:xfrm>
              <a:off x="5349016" y="1243853"/>
              <a:ext cx="837228" cy="810966"/>
            </a:xfrm>
            <a:prstGeom prst="ellipse">
              <a:avLst/>
            </a:prstGeom>
            <a:solidFill>
              <a:srgbClr val="0070C0"/>
            </a:solidFill>
            <a:ln w="12700" cap="flat" cmpd="sng" algn="ctr">
              <a:noFill/>
              <a:prstDash val="solid"/>
            </a:ln>
            <a:effectLst>
              <a:outerShdw blurRad="50800" dist="20000" dir="5400000" rotWithShape="0">
                <a:srgbClr val="000000">
                  <a:alpha val="42000"/>
                </a:srgbClr>
              </a:outerShdw>
            </a:effectLst>
          </p:spPr>
          <p:txBody>
            <a:bodyPr lIns="0" rIns="0"/>
            <a:lstStyle/>
            <a:p>
              <a:pPr algn="ctr"/>
              <a:endParaRPr lang="en-US" sz="2400" b="1" kern="0" dirty="0">
                <a:solidFill>
                  <a:prstClr val="white"/>
                </a:solidFill>
                <a:cs typeface="Arial" charset="0"/>
              </a:endParaRPr>
            </a:p>
          </p:txBody>
        </p:sp>
        <p:sp>
          <p:nvSpPr>
            <p:cNvPr id="49" name="TextBox 48">
              <a:extLst>
                <a:ext uri="{FF2B5EF4-FFF2-40B4-BE49-F238E27FC236}">
                  <a16:creationId xmlns:a16="http://schemas.microsoft.com/office/drawing/2014/main" id="{D2020CBE-7FC6-45C2-B709-DCC6143BACA6}"/>
                </a:ext>
              </a:extLst>
            </p:cNvPr>
            <p:cNvSpPr txBox="1"/>
            <p:nvPr/>
          </p:nvSpPr>
          <p:spPr>
            <a:xfrm>
              <a:off x="5399796" y="1499905"/>
              <a:ext cx="722894" cy="369332"/>
            </a:xfrm>
            <a:prstGeom prst="rect">
              <a:avLst/>
            </a:prstGeom>
            <a:noFill/>
            <a:ln w="12700" cap="flat" cmpd="sng" algn="ctr">
              <a:noFill/>
              <a:prstDash val="solid"/>
            </a:ln>
            <a:effectLst>
              <a:outerShdw blurRad="50800" dist="20000" dir="5400000" rotWithShape="0">
                <a:srgbClr val="000000">
                  <a:alpha val="42000"/>
                </a:srgbClr>
              </a:outerShdw>
            </a:effectLst>
          </p:spPr>
          <p:txBody>
            <a:bodyPr lIns="0" rIns="0"/>
            <a:lstStyle>
              <a:defPPr>
                <a:defRPr lang="en-US"/>
              </a:defPPr>
              <a:lvl1pPr algn="ctr" fontAlgn="auto">
                <a:spcBef>
                  <a:spcPts val="0"/>
                </a:spcBef>
                <a:spcAft>
                  <a:spcPts val="0"/>
                </a:spcAft>
                <a:defRPr sz="2400" b="1" kern="0">
                  <a:solidFill>
                    <a:prstClr val="white"/>
                  </a:solidFill>
                  <a:cs typeface="Arial" charset="0"/>
                </a:defRPr>
              </a:lvl1pPr>
            </a:lstStyle>
            <a:p>
              <a:r>
                <a:rPr lang="en-US" dirty="0"/>
                <a:t>Apps</a:t>
              </a:r>
            </a:p>
          </p:txBody>
        </p:sp>
      </p:grpSp>
      <p:pic>
        <p:nvPicPr>
          <p:cNvPr id="39" name="Picture 10" descr="C:\Users\Jayeeta\AppData\Local\Microsoft\Windows\INetCache\Content.Word\oneM2M Logo_HighRes.png">
            <a:extLst>
              <a:ext uri="{FF2B5EF4-FFF2-40B4-BE49-F238E27FC236}">
                <a16:creationId xmlns:a16="http://schemas.microsoft.com/office/drawing/2014/main" id="{8DA31AFD-0FC5-472E-8E46-07E770FA369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637645" y="2153082"/>
            <a:ext cx="73791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Oval 39">
            <a:extLst>
              <a:ext uri="{FF2B5EF4-FFF2-40B4-BE49-F238E27FC236}">
                <a16:creationId xmlns:a16="http://schemas.microsoft.com/office/drawing/2014/main" id="{7C545D69-8CC6-4364-BED6-2EEF097363AF}"/>
              </a:ext>
            </a:extLst>
          </p:cNvPr>
          <p:cNvSpPr/>
          <p:nvPr/>
        </p:nvSpPr>
        <p:spPr>
          <a:xfrm>
            <a:off x="10859863" y="2851544"/>
            <a:ext cx="231908" cy="223563"/>
          </a:xfrm>
          <a:prstGeom prst="ellipse">
            <a:avLst/>
          </a:prstGeom>
          <a:solidFill>
            <a:srgbClr val="F19E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a:extLst>
              <a:ext uri="{FF2B5EF4-FFF2-40B4-BE49-F238E27FC236}">
                <a16:creationId xmlns:a16="http://schemas.microsoft.com/office/drawing/2014/main" id="{0712B9E6-E4F9-48FC-838C-1B36DFA52A27}"/>
              </a:ext>
            </a:extLst>
          </p:cNvPr>
          <p:cNvSpPr/>
          <p:nvPr/>
        </p:nvSpPr>
        <p:spPr>
          <a:xfrm>
            <a:off x="10996340" y="2929829"/>
            <a:ext cx="231908" cy="223563"/>
          </a:xfrm>
          <a:prstGeom prst="ellipse">
            <a:avLst/>
          </a:prstGeom>
          <a:solidFill>
            <a:srgbClr val="1DA2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Oval 46">
            <a:extLst>
              <a:ext uri="{FF2B5EF4-FFF2-40B4-BE49-F238E27FC236}">
                <a16:creationId xmlns:a16="http://schemas.microsoft.com/office/drawing/2014/main" id="{AC6DE740-D691-440D-9094-30CA2767F1AE}"/>
              </a:ext>
            </a:extLst>
          </p:cNvPr>
          <p:cNvSpPr/>
          <p:nvPr/>
        </p:nvSpPr>
        <p:spPr>
          <a:xfrm>
            <a:off x="10743909" y="2929505"/>
            <a:ext cx="231908" cy="223563"/>
          </a:xfrm>
          <a:prstGeom prst="ellipse">
            <a:avLst/>
          </a:prstGeom>
          <a:solidFill>
            <a:srgbClr val="9CCA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0" name="Picture 10" descr="C:\Users\Jayeeta\AppData\Local\Microsoft\Windows\INetCache\Content.Word\oneM2M Logo_HighRes.png">
            <a:extLst>
              <a:ext uri="{FF2B5EF4-FFF2-40B4-BE49-F238E27FC236}">
                <a16:creationId xmlns:a16="http://schemas.microsoft.com/office/drawing/2014/main" id="{A1BBAC0F-589D-4929-A349-BD0B6B2F69F0}"/>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34834" y="2373007"/>
            <a:ext cx="405213" cy="243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B8D368D4-5202-4AFE-99A5-260ED1522EC0}"/>
              </a:ext>
            </a:extLst>
          </p:cNvPr>
          <p:cNvSpPr/>
          <p:nvPr/>
        </p:nvSpPr>
        <p:spPr>
          <a:xfrm>
            <a:off x="466009" y="3839943"/>
            <a:ext cx="11584186" cy="2400657"/>
          </a:xfrm>
          <a:prstGeom prst="rect">
            <a:avLst/>
          </a:prstGeom>
        </p:spPr>
        <p:txBody>
          <a:bodyPr wrap="square">
            <a:spAutoFit/>
          </a:bodyPr>
          <a:lstStyle/>
          <a:p>
            <a:pPr marL="342900" indent="-342900">
              <a:spcBef>
                <a:spcPts val="300"/>
              </a:spcBef>
              <a:buFont typeface="Wingdings" panose="05000000000000000000" pitchFamily="2" charset="2"/>
              <a:buChar char="à"/>
            </a:pPr>
            <a:r>
              <a:rPr lang="en-US" sz="2000" dirty="0">
                <a:solidFill>
                  <a:srgbClr val="C00000"/>
                </a:solidFill>
              </a:rPr>
              <a:t>oneM2M Rel-3 is the first IoT service layer standard to interwork with 3GPP Core Network IoT features </a:t>
            </a:r>
          </a:p>
          <a:p>
            <a:pPr marL="342900" indent="-342900">
              <a:spcBef>
                <a:spcPts val="300"/>
              </a:spcBef>
              <a:buFont typeface="Wingdings" panose="05000000000000000000" pitchFamily="2" charset="2"/>
              <a:buChar char="à"/>
            </a:pPr>
            <a:r>
              <a:rPr lang="en-US" sz="2000" dirty="0">
                <a:solidFill>
                  <a:srgbClr val="C00000"/>
                </a:solidFill>
              </a:rPr>
              <a:t>oneM2M Service Layer provides a complimentary set of value-add services over top of 3GPP IoT features</a:t>
            </a:r>
          </a:p>
          <a:p>
            <a:pPr marL="342900" indent="-342900">
              <a:spcBef>
                <a:spcPts val="300"/>
              </a:spcBef>
              <a:buFont typeface="Wingdings" panose="05000000000000000000" pitchFamily="2" charset="2"/>
              <a:buChar char="à"/>
            </a:pPr>
            <a:r>
              <a:rPr lang="en-US" sz="2000" dirty="0">
                <a:solidFill>
                  <a:srgbClr val="C00000"/>
                </a:solidFill>
              </a:rPr>
              <a:t>oneM2M eases the use and helps increase adoption of 3GPP IoT features by IoT devices and apps</a:t>
            </a:r>
          </a:p>
          <a:p>
            <a:pPr marL="342900" indent="-342900">
              <a:spcBef>
                <a:spcPts val="300"/>
              </a:spcBef>
              <a:buFont typeface="Wingdings" panose="05000000000000000000" pitchFamily="2" charset="2"/>
              <a:buChar char="à"/>
            </a:pPr>
            <a:r>
              <a:rPr lang="en-US" sz="2000" dirty="0">
                <a:solidFill>
                  <a:srgbClr val="C00000"/>
                </a:solidFill>
              </a:rPr>
              <a:t>oneM2M interacts with a 3GPP operator’s network to mitigate congestion, enable efficient use of network resources, and helps keep network secure</a:t>
            </a:r>
          </a:p>
          <a:p>
            <a:pPr marL="342900" indent="-342900">
              <a:spcBef>
                <a:spcPts val="300"/>
              </a:spcBef>
              <a:buFont typeface="Wingdings" panose="05000000000000000000" pitchFamily="2" charset="2"/>
              <a:buChar char="à"/>
            </a:pPr>
            <a:r>
              <a:rPr lang="en-US" sz="2000" dirty="0">
                <a:solidFill>
                  <a:srgbClr val="C00000"/>
                </a:solidFill>
              </a:rPr>
              <a:t>oneM2M can be deployed internal (or external) to an operator’s network and enable an operator to move up the value-chain to offer not just connectivity but also additional value-add IoT services</a:t>
            </a:r>
          </a:p>
        </p:txBody>
      </p:sp>
      <p:sp>
        <p:nvSpPr>
          <p:cNvPr id="51" name="Oval 50">
            <a:extLst>
              <a:ext uri="{FF2B5EF4-FFF2-40B4-BE49-F238E27FC236}">
                <a16:creationId xmlns:a16="http://schemas.microsoft.com/office/drawing/2014/main" id="{72E92B72-01AA-4AFD-AC60-FC67FCC8ADF3}"/>
              </a:ext>
            </a:extLst>
          </p:cNvPr>
          <p:cNvSpPr/>
          <p:nvPr/>
        </p:nvSpPr>
        <p:spPr>
          <a:xfrm>
            <a:off x="6597250" y="2375666"/>
            <a:ext cx="1932446" cy="812983"/>
          </a:xfrm>
          <a:prstGeom prst="ellipse">
            <a:avLst/>
          </a:prstGeom>
          <a:solidFill>
            <a:schemeClr val="accent4">
              <a:lumMod val="20000"/>
              <a:lumOff val="80000"/>
            </a:schemeClr>
          </a:solidFill>
          <a:ln>
            <a:noFill/>
          </a:ln>
          <a:effectLst>
            <a:outerShdw blurRad="50800" dist="50800" dir="5400000" algn="ctr" rotWithShape="0">
              <a:schemeClr val="accent4">
                <a:lumMod val="20000"/>
                <a:lumOff val="80000"/>
              </a:schemeClr>
            </a:outerShdw>
            <a:softEdge rad="228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2">
                    <a:lumMod val="25000"/>
                  </a:schemeClr>
                </a:solidFill>
              </a:rPr>
              <a:t>SCEF (4G) / </a:t>
            </a:r>
          </a:p>
          <a:p>
            <a:pPr algn="ctr"/>
            <a:r>
              <a:rPr lang="en-US" sz="1200" b="1" dirty="0">
                <a:solidFill>
                  <a:schemeClr val="bg2">
                    <a:lumMod val="25000"/>
                  </a:schemeClr>
                </a:solidFill>
              </a:rPr>
              <a:t>NEF (5G)</a:t>
            </a:r>
          </a:p>
        </p:txBody>
      </p:sp>
      <p:sp>
        <p:nvSpPr>
          <p:cNvPr id="52" name="TextBox 51">
            <a:extLst>
              <a:ext uri="{FF2B5EF4-FFF2-40B4-BE49-F238E27FC236}">
                <a16:creationId xmlns:a16="http://schemas.microsoft.com/office/drawing/2014/main" id="{042692FB-1BB6-47A4-8C5B-D0C371B22880}"/>
              </a:ext>
            </a:extLst>
          </p:cNvPr>
          <p:cNvSpPr txBox="1"/>
          <p:nvPr/>
        </p:nvSpPr>
        <p:spPr>
          <a:xfrm>
            <a:off x="8164919" y="2567066"/>
            <a:ext cx="657261" cy="276999"/>
          </a:xfrm>
          <a:prstGeom prst="rect">
            <a:avLst/>
          </a:prstGeom>
          <a:noFill/>
        </p:spPr>
        <p:txBody>
          <a:bodyPr wrap="square" rtlCol="0">
            <a:spAutoFit/>
          </a:bodyPr>
          <a:lstStyle/>
          <a:p>
            <a:pPr algn="ctr"/>
            <a:r>
              <a:rPr lang="en-US" sz="1200" b="1" dirty="0">
                <a:solidFill>
                  <a:schemeClr val="bg2">
                    <a:lumMod val="25000"/>
                  </a:schemeClr>
                </a:solidFill>
              </a:rPr>
              <a:t>T8</a:t>
            </a:r>
          </a:p>
        </p:txBody>
      </p:sp>
      <p:cxnSp>
        <p:nvCxnSpPr>
          <p:cNvPr id="53" name="Straight Connector 52">
            <a:extLst>
              <a:ext uri="{FF2B5EF4-FFF2-40B4-BE49-F238E27FC236}">
                <a16:creationId xmlns:a16="http://schemas.microsoft.com/office/drawing/2014/main" id="{31AB2A65-03C8-416F-B3E8-EC8FB8F58A4B}"/>
              </a:ext>
            </a:extLst>
          </p:cNvPr>
          <p:cNvCxnSpPr>
            <a:cxnSpLocks/>
          </p:cNvCxnSpPr>
          <p:nvPr/>
        </p:nvCxnSpPr>
        <p:spPr>
          <a:xfrm>
            <a:off x="8011741" y="3052103"/>
            <a:ext cx="535035" cy="495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1863AE49-969A-430D-AE0D-F2CFD3B8C6A5}"/>
              </a:ext>
            </a:extLst>
          </p:cNvPr>
          <p:cNvSpPr txBox="1"/>
          <p:nvPr/>
        </p:nvSpPr>
        <p:spPr>
          <a:xfrm>
            <a:off x="8041544" y="2821064"/>
            <a:ext cx="657261" cy="276999"/>
          </a:xfrm>
          <a:prstGeom prst="rect">
            <a:avLst/>
          </a:prstGeom>
          <a:noFill/>
        </p:spPr>
        <p:txBody>
          <a:bodyPr wrap="square" rtlCol="0">
            <a:spAutoFit/>
          </a:bodyPr>
          <a:lstStyle/>
          <a:p>
            <a:pPr algn="ctr"/>
            <a:r>
              <a:rPr lang="en-US" sz="1200" b="1" dirty="0" err="1">
                <a:solidFill>
                  <a:schemeClr val="bg2">
                    <a:lumMod val="25000"/>
                  </a:schemeClr>
                </a:solidFill>
              </a:rPr>
              <a:t>SGi</a:t>
            </a:r>
            <a:endParaRPr lang="en-US" sz="1200" b="1" dirty="0">
              <a:solidFill>
                <a:schemeClr val="bg2">
                  <a:lumMod val="25000"/>
                </a:schemeClr>
              </a:solidFill>
            </a:endParaRPr>
          </a:p>
        </p:txBody>
      </p:sp>
    </p:spTree>
    <p:extLst>
      <p:ext uri="{BB962C8B-B14F-4D97-AF65-F5344CB8AC3E}">
        <p14:creationId xmlns:p14="http://schemas.microsoft.com/office/powerpoint/2010/main" val="1059501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0" end="0"/>
                                            </p:txEl>
                                          </p:spTgt>
                                        </p:tgtEl>
                                        <p:attrNameLst>
                                          <p:attrName>ppt_c</p:attrName>
                                        </p:attrNameLst>
                                      </p:cBhvr>
                                      <p:to>
                                        <a:srgbClr val="C8C6C6"/>
                                      </p:to>
                                    </p:animClr>
                                  </p:sub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1" end="1"/>
                                            </p:txEl>
                                          </p:spTgt>
                                        </p:tgtEl>
                                        <p:attrNameLst>
                                          <p:attrName>ppt_c</p:attrName>
                                        </p:attrNameLst>
                                      </p:cBhvr>
                                      <p:to>
                                        <a:srgbClr val="C8C6C6"/>
                                      </p:to>
                                    </p:animClr>
                                  </p:sub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2" end="2"/>
                                            </p:txEl>
                                          </p:spTgt>
                                        </p:tgtEl>
                                        <p:attrNameLst>
                                          <p:attrName>ppt_c</p:attrName>
                                        </p:attrNameLst>
                                      </p:cBhvr>
                                      <p:to>
                                        <a:srgbClr val="C8C6C6"/>
                                      </p:to>
                                    </p:animClr>
                                  </p:sub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3" end="3"/>
                                            </p:txEl>
                                          </p:spTgt>
                                        </p:tgtEl>
                                        <p:attrNameLst>
                                          <p:attrName>ppt_c</p:attrName>
                                        </p:attrNameLst>
                                      </p:cBhvr>
                                      <p:to>
                                        <a:srgbClr val="C8C6C6"/>
                                      </p:to>
                                    </p:animClr>
                                  </p:sub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p:bldP spid="5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8B94D-E82C-4D43-BB0F-F71F439A224C}"/>
              </a:ext>
            </a:extLst>
          </p:cNvPr>
          <p:cNvSpPr>
            <a:spLocks noGrp="1"/>
          </p:cNvSpPr>
          <p:nvPr>
            <p:ph type="title"/>
          </p:nvPr>
        </p:nvSpPr>
        <p:spPr>
          <a:xfrm>
            <a:off x="200320" y="-54846"/>
            <a:ext cx="10686230" cy="1173570"/>
          </a:xfrm>
        </p:spPr>
        <p:txBody>
          <a:bodyPr>
            <a:normAutofit/>
          </a:bodyPr>
          <a:lstStyle/>
          <a:p>
            <a:r>
              <a:rPr lang="en-US" sz="3600" dirty="0"/>
              <a:t>oneM2M Cellular IoT Value-add Services (1/3)</a:t>
            </a:r>
          </a:p>
        </p:txBody>
      </p:sp>
      <p:sp>
        <p:nvSpPr>
          <p:cNvPr id="4" name="Rectangle: Rounded Corners 3">
            <a:extLst>
              <a:ext uri="{FF2B5EF4-FFF2-40B4-BE49-F238E27FC236}">
                <a16:creationId xmlns:a16="http://schemas.microsoft.com/office/drawing/2014/main" id="{8D76F72E-FB47-4A46-BF6F-565755211527}"/>
              </a:ext>
            </a:extLst>
          </p:cNvPr>
          <p:cNvSpPr/>
          <p:nvPr/>
        </p:nvSpPr>
        <p:spPr>
          <a:xfrm>
            <a:off x="678437" y="3845468"/>
            <a:ext cx="5160301" cy="2274822"/>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pPr algn="ctr"/>
            <a:endParaRPr lang="en-US" sz="2000" dirty="0">
              <a:solidFill>
                <a:srgbClr val="132954"/>
              </a:solidFill>
            </a:endParaRPr>
          </a:p>
        </p:txBody>
      </p:sp>
      <p:sp>
        <p:nvSpPr>
          <p:cNvPr id="10" name="Rectangle 9">
            <a:extLst>
              <a:ext uri="{FF2B5EF4-FFF2-40B4-BE49-F238E27FC236}">
                <a16:creationId xmlns:a16="http://schemas.microsoft.com/office/drawing/2014/main" id="{A26BC3CF-5DF0-4555-8A59-C0BA01A9A4DD}"/>
              </a:ext>
            </a:extLst>
          </p:cNvPr>
          <p:cNvSpPr/>
          <p:nvPr/>
        </p:nvSpPr>
        <p:spPr>
          <a:xfrm>
            <a:off x="678437" y="3859427"/>
            <a:ext cx="5001939" cy="2062103"/>
          </a:xfrm>
          <a:prstGeom prst="rect">
            <a:avLst/>
          </a:prstGeom>
        </p:spPr>
        <p:txBody>
          <a:bodyPr wrap="square">
            <a:spAutoFit/>
          </a:bodyPr>
          <a:lstStyle/>
          <a:p>
            <a:pPr marL="274320" indent="-274320" algn="ctr">
              <a:tabLst>
                <a:tab pos="180340" algn="l"/>
              </a:tabLst>
            </a:pPr>
            <a:r>
              <a:rPr lang="en-US" sz="1600" b="1" kern="0" dirty="0">
                <a:solidFill>
                  <a:schemeClr val="bg1"/>
                </a:solidFill>
                <a:latin typeface="Verdana" panose="020B0604030504040204" pitchFamily="34" charset="0"/>
                <a:ea typeface="Verdana" panose="020B0604030504040204" pitchFamily="34" charset="0"/>
                <a:cs typeface="Verdana" panose="020B0604030504040204" pitchFamily="34" charset="0"/>
              </a:rPr>
              <a:t>IoT Device Location Tracking</a:t>
            </a:r>
          </a:p>
          <a:p>
            <a:pPr marL="274320" indent="-274320" algn="ctr">
              <a:tabLst>
                <a:tab pos="180340" algn="l"/>
              </a:tabLst>
            </a:pPr>
            <a:endParaRPr lang="en-US" sz="1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rPr>
              <a:t>Many cellular IoT devices lack location reporting capability</a:t>
            </a:r>
          </a:p>
          <a:p>
            <a:pPr algn="ctr"/>
            <a:endPar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rPr>
              <a:t>oneM2M Service Layer supports tracking current location and storing past locations of a device via use of 3GPP location services and generating notifications to IoT apps.</a:t>
            </a:r>
          </a:p>
        </p:txBody>
      </p:sp>
      <p:sp>
        <p:nvSpPr>
          <p:cNvPr id="9" name="Rectangle: Rounded Corners 8">
            <a:extLst>
              <a:ext uri="{FF2B5EF4-FFF2-40B4-BE49-F238E27FC236}">
                <a16:creationId xmlns:a16="http://schemas.microsoft.com/office/drawing/2014/main" id="{F8A46F11-E929-4A15-8AD0-BD435A7D0DB7}"/>
              </a:ext>
            </a:extLst>
          </p:cNvPr>
          <p:cNvSpPr/>
          <p:nvPr/>
        </p:nvSpPr>
        <p:spPr>
          <a:xfrm>
            <a:off x="678437" y="1426936"/>
            <a:ext cx="5160301" cy="2274822"/>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alpha val="50000"/>
                </a:schemeClr>
              </a:solidFill>
            </a:endParaRPr>
          </a:p>
        </p:txBody>
      </p:sp>
      <p:sp>
        <p:nvSpPr>
          <p:cNvPr id="11" name="Rectangle 10">
            <a:extLst>
              <a:ext uri="{FF2B5EF4-FFF2-40B4-BE49-F238E27FC236}">
                <a16:creationId xmlns:a16="http://schemas.microsoft.com/office/drawing/2014/main" id="{30E96A49-6296-4AB1-AD30-C8258F021EF2}"/>
              </a:ext>
            </a:extLst>
          </p:cNvPr>
          <p:cNvSpPr/>
          <p:nvPr/>
        </p:nvSpPr>
        <p:spPr>
          <a:xfrm>
            <a:off x="678437" y="1440595"/>
            <a:ext cx="5001939" cy="2062103"/>
          </a:xfrm>
          <a:prstGeom prst="rect">
            <a:avLst/>
          </a:prstGeom>
        </p:spPr>
        <p:txBody>
          <a:bodyPr wrap="square" lIns="182880">
            <a:spAutoFit/>
          </a:bodyPr>
          <a:lstStyle/>
          <a:p>
            <a:pPr marL="274320" marR="0" indent="-274320" algn="ctr">
              <a:tabLst>
                <a:tab pos="180340" algn="l"/>
              </a:tabLst>
            </a:pPr>
            <a:r>
              <a:rPr lang="en-US" sz="1600" b="1" kern="0" dirty="0">
                <a:solidFill>
                  <a:schemeClr val="bg1"/>
                </a:solidFill>
                <a:latin typeface="Verdana" panose="020B0604030504040204" pitchFamily="34" charset="0"/>
                <a:ea typeface="Verdana" panose="020B0604030504040204" pitchFamily="34" charset="0"/>
                <a:cs typeface="Verdana" panose="020B0604030504040204" pitchFamily="34" charset="0"/>
              </a:rPr>
              <a:t>IoT Device Enrollment</a:t>
            </a:r>
          </a:p>
          <a:p>
            <a:pPr marL="274320" marR="0" indent="-274320" algn="ctr">
              <a:tabLst>
                <a:tab pos="180340" algn="l"/>
              </a:tabLst>
            </a:pPr>
            <a:endParaRPr lang="en-US" sz="1400" b="1" kern="16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rPr>
              <a:t>It is not trivial to get unmanned cellular IoT devices enrolled onto a operators network.</a:t>
            </a:r>
          </a:p>
          <a:p>
            <a:pPr algn="ctr"/>
            <a:endPar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rPr>
              <a:t>oneM2M Service Layer initiates the triggering of cellular IoT devices to connect to an operator’s network, be bootstrapped with proper security credentials and authenticate and securely register.</a:t>
            </a:r>
          </a:p>
        </p:txBody>
      </p:sp>
      <p:sp>
        <p:nvSpPr>
          <p:cNvPr id="8" name="Rectangle: Rounded Corners 7">
            <a:extLst>
              <a:ext uri="{FF2B5EF4-FFF2-40B4-BE49-F238E27FC236}">
                <a16:creationId xmlns:a16="http://schemas.microsoft.com/office/drawing/2014/main" id="{42D9F3D5-B828-4F81-91BF-1476FE16B11D}"/>
              </a:ext>
            </a:extLst>
          </p:cNvPr>
          <p:cNvSpPr/>
          <p:nvPr/>
        </p:nvSpPr>
        <p:spPr>
          <a:xfrm>
            <a:off x="5988712" y="1426936"/>
            <a:ext cx="5177034" cy="2274822"/>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rgbClr val="132954"/>
              </a:solidFill>
            </a:endParaRPr>
          </a:p>
        </p:txBody>
      </p:sp>
      <p:sp>
        <p:nvSpPr>
          <p:cNvPr id="13" name="Rectangle 12">
            <a:extLst>
              <a:ext uri="{FF2B5EF4-FFF2-40B4-BE49-F238E27FC236}">
                <a16:creationId xmlns:a16="http://schemas.microsoft.com/office/drawing/2014/main" id="{C1CA7FF1-8D24-47F1-A06C-6B1AF78AE10B}"/>
              </a:ext>
            </a:extLst>
          </p:cNvPr>
          <p:cNvSpPr/>
          <p:nvPr/>
        </p:nvSpPr>
        <p:spPr>
          <a:xfrm>
            <a:off x="5988712" y="1440595"/>
            <a:ext cx="5018159" cy="1846659"/>
          </a:xfrm>
          <a:prstGeom prst="rect">
            <a:avLst/>
          </a:prstGeom>
        </p:spPr>
        <p:txBody>
          <a:bodyPr wrap="square" lIns="182880">
            <a:spAutoFit/>
          </a:bodyPr>
          <a:lstStyle/>
          <a:p>
            <a:pPr marL="274320" indent="-274320" algn="ctr">
              <a:tabLst>
                <a:tab pos="180340" algn="l"/>
              </a:tabLst>
            </a:pPr>
            <a:r>
              <a:rPr lang="en-US" sz="1600" b="1" kern="0" dirty="0">
                <a:solidFill>
                  <a:schemeClr val="bg1"/>
                </a:solidFill>
                <a:latin typeface="Verdana" panose="020B0604030504040204" pitchFamily="34" charset="0"/>
                <a:ea typeface="Verdana" panose="020B0604030504040204" pitchFamily="34" charset="0"/>
                <a:cs typeface="Verdana" panose="020B0604030504040204" pitchFamily="34" charset="0"/>
              </a:rPr>
              <a:t>IoT Device Sleep Schedule Management</a:t>
            </a:r>
          </a:p>
          <a:p>
            <a:pPr marL="274320" indent="-274320" algn="ctr">
              <a:tabLst>
                <a:tab pos="180340" algn="l"/>
              </a:tabLst>
            </a:pPr>
            <a:endParaRPr lang="en-US" sz="1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rPr>
              <a:t>oneM2M Service Layer optimizes the sleep schedule of cellular IoT devices such that battery life can be maximized. This can be done based on the schedule requirements of IoT devices and the apps that interact with the devices and the requirements of the cellular network operator.  </a:t>
            </a:r>
          </a:p>
        </p:txBody>
      </p:sp>
      <p:sp>
        <p:nvSpPr>
          <p:cNvPr id="6" name="Rectangle: Rounded Corners 5">
            <a:extLst>
              <a:ext uri="{FF2B5EF4-FFF2-40B4-BE49-F238E27FC236}">
                <a16:creationId xmlns:a16="http://schemas.microsoft.com/office/drawing/2014/main" id="{5078E261-D792-4280-8BB7-D8A40DC12669}"/>
              </a:ext>
            </a:extLst>
          </p:cNvPr>
          <p:cNvSpPr/>
          <p:nvPr/>
        </p:nvSpPr>
        <p:spPr>
          <a:xfrm>
            <a:off x="5988712" y="3845468"/>
            <a:ext cx="5177034" cy="2274822"/>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rgbClr val="132954"/>
              </a:solidFill>
            </a:endParaRPr>
          </a:p>
        </p:txBody>
      </p:sp>
      <p:sp>
        <p:nvSpPr>
          <p:cNvPr id="14" name="Rectangle 13">
            <a:extLst>
              <a:ext uri="{FF2B5EF4-FFF2-40B4-BE49-F238E27FC236}">
                <a16:creationId xmlns:a16="http://schemas.microsoft.com/office/drawing/2014/main" id="{71C45691-EB94-4AA6-ABB6-810C51C886A7}"/>
              </a:ext>
            </a:extLst>
          </p:cNvPr>
          <p:cNvSpPr/>
          <p:nvPr/>
        </p:nvSpPr>
        <p:spPr>
          <a:xfrm>
            <a:off x="5988712" y="3851038"/>
            <a:ext cx="5018159" cy="2277547"/>
          </a:xfrm>
          <a:prstGeom prst="rect">
            <a:avLst/>
          </a:prstGeom>
        </p:spPr>
        <p:txBody>
          <a:bodyPr wrap="square" lIns="182880">
            <a:spAutoFit/>
          </a:bodyPr>
          <a:lstStyle/>
          <a:p>
            <a:pPr marL="274320" marR="0" indent="-274320" algn="ctr">
              <a:tabLst>
                <a:tab pos="180340" algn="l"/>
              </a:tabLst>
            </a:pPr>
            <a:r>
              <a:rPr lang="en-US" sz="1600" b="1" kern="0" dirty="0">
                <a:solidFill>
                  <a:schemeClr val="bg1"/>
                </a:solidFill>
                <a:latin typeface="Verdana" panose="020B0604030504040204" pitchFamily="34" charset="0"/>
                <a:ea typeface="Verdana" panose="020B0604030504040204" pitchFamily="34" charset="0"/>
                <a:cs typeface="Verdana" panose="020B0604030504040204" pitchFamily="34" charset="0"/>
              </a:rPr>
              <a:t>IoT Roaming Device Services</a:t>
            </a:r>
          </a:p>
          <a:p>
            <a:pPr marL="274320" marR="0" indent="-274320" algn="ctr">
              <a:tabLst>
                <a:tab pos="180340" algn="l"/>
              </a:tabLst>
            </a:pPr>
            <a:endParaRPr lang="en-US" sz="1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n-US" sz="1400" kern="0" dirty="0">
                <a:solidFill>
                  <a:schemeClr val="bg1"/>
                </a:solidFill>
                <a:latin typeface="Verdana" panose="020B0604030504040204" pitchFamily="34" charset="0"/>
                <a:ea typeface="Verdana" panose="020B0604030504040204" pitchFamily="34" charset="0"/>
                <a:cs typeface="Verdana" panose="020B0604030504040204" pitchFamily="34" charset="0"/>
              </a:rPr>
              <a:t>IoT apps can make requests that target a roaming cellular IoT device.</a:t>
            </a:r>
          </a:p>
          <a:p>
            <a:pPr algn="ctr"/>
            <a:endParaRPr lang="en-US" sz="1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rPr>
              <a:t>oneM2M Service Layer receives 3GPP notifications that device is roaming, buffers requests targeting the roaming device and then forwards the requests when device is no longer roaming.  This can be a valuable service for certain IoT use cases.</a:t>
            </a:r>
          </a:p>
        </p:txBody>
      </p:sp>
    </p:spTree>
    <p:extLst>
      <p:ext uri="{BB962C8B-B14F-4D97-AF65-F5344CB8AC3E}">
        <p14:creationId xmlns:p14="http://schemas.microsoft.com/office/powerpoint/2010/main" val="2354509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subTnLst>
                                    <p:animClr clrSpc="rgb" dir="cw">
                                      <p:cBhvr override="childStyle">
                                        <p:cTn dur="1" fill="hold" display="0" masterRel="nextClick" afterEffect="1"/>
                                        <p:tgtEl>
                                          <p:spTgt spid="11"/>
                                        </p:tgtEl>
                                        <p:attrNameLst>
                                          <p:attrName>ppt_c</p:attrName>
                                        </p:attrNameLst>
                                      </p:cBhvr>
                                      <p:to>
                                        <a:srgbClr val="FF5757"/>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subTnLst>
                                    <p:animClr clrSpc="rgb" dir="cw">
                                      <p:cBhvr override="childStyle">
                                        <p:cTn dur="1" fill="hold" display="0" masterRel="nextClick" afterEffect="1"/>
                                        <p:tgtEl>
                                          <p:spTgt spid="13"/>
                                        </p:tgtEl>
                                        <p:attrNameLst>
                                          <p:attrName>ppt_c</p:attrName>
                                        </p:attrNameLst>
                                      </p:cBhvr>
                                      <p:to>
                                        <a:srgbClr val="FF5757"/>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subTnLst>
                                    <p:animClr clrSpc="rgb" dir="cw">
                                      <p:cBhvr override="childStyle">
                                        <p:cTn dur="1" fill="hold" display="0" masterRel="nextClick" afterEffect="1"/>
                                        <p:tgtEl>
                                          <p:spTgt spid="10"/>
                                        </p:tgtEl>
                                        <p:attrNameLst>
                                          <p:attrName>ppt_c</p:attrName>
                                        </p:attrNameLst>
                                      </p:cBhvr>
                                      <p:to>
                                        <a:srgbClr val="FF5757"/>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p:bldP spid="9" grpId="0" animBg="1"/>
      <p:bldP spid="11" grpId="0"/>
      <p:bldP spid="8" grpId="0" animBg="1"/>
      <p:bldP spid="13" grpId="0"/>
      <p:bldP spid="6" grpId="0" animBg="1"/>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8B94D-E82C-4D43-BB0F-F71F439A224C}"/>
              </a:ext>
            </a:extLst>
          </p:cNvPr>
          <p:cNvSpPr>
            <a:spLocks noGrp="1"/>
          </p:cNvSpPr>
          <p:nvPr>
            <p:ph type="title"/>
          </p:nvPr>
        </p:nvSpPr>
        <p:spPr>
          <a:xfrm>
            <a:off x="142188" y="0"/>
            <a:ext cx="10686230" cy="1173570"/>
          </a:xfrm>
        </p:spPr>
        <p:txBody>
          <a:bodyPr>
            <a:normAutofit/>
          </a:bodyPr>
          <a:lstStyle/>
          <a:p>
            <a:r>
              <a:rPr lang="en-US" sz="3600" dirty="0"/>
              <a:t>oneM2M Cellular IoT Value-add Services (2/3)</a:t>
            </a:r>
          </a:p>
        </p:txBody>
      </p:sp>
      <p:sp>
        <p:nvSpPr>
          <p:cNvPr id="7" name="Rectangle: Rounded Corners 6">
            <a:extLst>
              <a:ext uri="{FF2B5EF4-FFF2-40B4-BE49-F238E27FC236}">
                <a16:creationId xmlns:a16="http://schemas.microsoft.com/office/drawing/2014/main" id="{B8A31BEA-DC11-4702-97EA-D4E7644589F8}"/>
              </a:ext>
            </a:extLst>
          </p:cNvPr>
          <p:cNvSpPr/>
          <p:nvPr/>
        </p:nvSpPr>
        <p:spPr>
          <a:xfrm>
            <a:off x="6090407" y="1426936"/>
            <a:ext cx="5423157" cy="2274822"/>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32954"/>
              </a:solidFill>
            </a:endParaRPr>
          </a:p>
        </p:txBody>
      </p:sp>
      <p:sp>
        <p:nvSpPr>
          <p:cNvPr id="12" name="Rectangle 11">
            <a:extLst>
              <a:ext uri="{FF2B5EF4-FFF2-40B4-BE49-F238E27FC236}">
                <a16:creationId xmlns:a16="http://schemas.microsoft.com/office/drawing/2014/main" id="{F4B856AE-9BBB-4DC1-937A-8FA75E20BD94}"/>
              </a:ext>
            </a:extLst>
          </p:cNvPr>
          <p:cNvSpPr/>
          <p:nvPr/>
        </p:nvSpPr>
        <p:spPr>
          <a:xfrm>
            <a:off x="6090407" y="1440595"/>
            <a:ext cx="5256728" cy="2308324"/>
          </a:xfrm>
          <a:prstGeom prst="rect">
            <a:avLst/>
          </a:prstGeom>
        </p:spPr>
        <p:txBody>
          <a:bodyPr wrap="square" lIns="182880">
            <a:spAutoFit/>
          </a:bodyPr>
          <a:lstStyle/>
          <a:p>
            <a:pPr marL="274320" marR="0" indent="-274320" algn="ctr">
              <a:tabLst>
                <a:tab pos="180340" algn="l"/>
              </a:tabLst>
            </a:pPr>
            <a:r>
              <a:rPr lang="en-US" sz="1600" b="1" kern="0" dirty="0">
                <a:solidFill>
                  <a:schemeClr val="bg1"/>
                </a:solidFill>
                <a:latin typeface="Verdana" panose="020B0604030504040204" pitchFamily="34" charset="0"/>
                <a:ea typeface="Verdana" panose="020B0604030504040204" pitchFamily="34" charset="0"/>
                <a:cs typeface="Verdana" panose="020B0604030504040204" pitchFamily="34" charset="0"/>
              </a:rPr>
              <a:t>Manage Data Delivery Methods</a:t>
            </a:r>
          </a:p>
          <a:p>
            <a:pPr marL="274320" marR="0" indent="-274320" algn="ctr">
              <a:tabLst>
                <a:tab pos="180340" algn="l"/>
              </a:tabLst>
            </a:pPr>
            <a:endParaRPr lang="en-US" sz="1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rPr>
              <a:t>Cellular IoT devices may support different application data delivery methods over a 3GPP network such as delivery over IP or non-IP.</a:t>
            </a:r>
          </a:p>
          <a:p>
            <a:pPr algn="ctr"/>
            <a:endPar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rPr>
              <a:t>oneM2M Service Layer manages the method of data delivery used for a device based on schedule and priority of requests.</a:t>
            </a:r>
          </a:p>
          <a:p>
            <a:pPr algn="ctr"/>
            <a:endPar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Rounded Corners 4">
            <a:extLst>
              <a:ext uri="{FF2B5EF4-FFF2-40B4-BE49-F238E27FC236}">
                <a16:creationId xmlns:a16="http://schemas.microsoft.com/office/drawing/2014/main" id="{D35B1733-BADA-45E0-B6F8-C23F2236E347}"/>
              </a:ext>
            </a:extLst>
          </p:cNvPr>
          <p:cNvSpPr/>
          <p:nvPr/>
        </p:nvSpPr>
        <p:spPr>
          <a:xfrm>
            <a:off x="6090407" y="3845468"/>
            <a:ext cx="5423157" cy="2274822"/>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rgbClr val="132954"/>
              </a:solidFill>
            </a:endParaRPr>
          </a:p>
        </p:txBody>
      </p:sp>
      <p:sp>
        <p:nvSpPr>
          <p:cNvPr id="15" name="Rectangle 14">
            <a:extLst>
              <a:ext uri="{FF2B5EF4-FFF2-40B4-BE49-F238E27FC236}">
                <a16:creationId xmlns:a16="http://schemas.microsoft.com/office/drawing/2014/main" id="{4BCD72BC-677B-4DEC-9FDC-9019B17409DC}"/>
              </a:ext>
            </a:extLst>
          </p:cNvPr>
          <p:cNvSpPr/>
          <p:nvPr/>
        </p:nvSpPr>
        <p:spPr>
          <a:xfrm>
            <a:off x="6090407" y="3859427"/>
            <a:ext cx="5256728" cy="2308324"/>
          </a:xfrm>
          <a:prstGeom prst="rect">
            <a:avLst/>
          </a:prstGeom>
        </p:spPr>
        <p:txBody>
          <a:bodyPr wrap="square" lIns="182880">
            <a:spAutoFit/>
          </a:bodyPr>
          <a:lstStyle/>
          <a:p>
            <a:pPr marL="274320" indent="-274320" algn="ctr">
              <a:tabLst>
                <a:tab pos="180340" algn="l"/>
              </a:tabLst>
            </a:pPr>
            <a:r>
              <a:rPr lang="en-US" sz="1600" b="1" kern="0" dirty="0">
                <a:solidFill>
                  <a:schemeClr val="bg1"/>
                </a:solidFill>
                <a:latin typeface="Verdana" panose="020B0604030504040204" pitchFamily="34" charset="0"/>
                <a:ea typeface="Verdana" panose="020B0604030504040204" pitchFamily="34" charset="0"/>
                <a:cs typeface="Verdana" panose="020B0604030504040204" pitchFamily="34" charset="0"/>
              </a:rPr>
              <a:t>IoT Device Tampering</a:t>
            </a:r>
          </a:p>
          <a:p>
            <a:pPr marL="274320" indent="-274320" algn="ctr">
              <a:tabLst>
                <a:tab pos="180340" algn="l"/>
              </a:tabLst>
            </a:pPr>
            <a:endParaRPr lang="en-US" sz="1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rPr>
              <a:t>Unmanned cellular IoT devices are more susceptible to tampering.</a:t>
            </a:r>
          </a:p>
          <a:p>
            <a:pPr algn="ctr"/>
            <a:endPar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rPr>
              <a:t>oneM2M Service Layer receives 3GPP notifications that device has been tampered with and blocks IoT apps from sending/receiving new requests to/from device or accessing stored data from the device which may have been compromised.    </a:t>
            </a:r>
          </a:p>
        </p:txBody>
      </p:sp>
      <p:sp>
        <p:nvSpPr>
          <p:cNvPr id="23" name="Rectangle: Rounded Corners 22">
            <a:extLst>
              <a:ext uri="{FF2B5EF4-FFF2-40B4-BE49-F238E27FC236}">
                <a16:creationId xmlns:a16="http://schemas.microsoft.com/office/drawing/2014/main" id="{B015657E-EF05-4AB1-89E7-0DB80E54458A}"/>
              </a:ext>
            </a:extLst>
          </p:cNvPr>
          <p:cNvSpPr/>
          <p:nvPr/>
        </p:nvSpPr>
        <p:spPr>
          <a:xfrm>
            <a:off x="678437" y="1426936"/>
            <a:ext cx="5245541" cy="2274822"/>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alpha val="50000"/>
                </a:schemeClr>
              </a:solidFill>
            </a:endParaRPr>
          </a:p>
        </p:txBody>
      </p:sp>
      <p:sp>
        <p:nvSpPr>
          <p:cNvPr id="24" name="Rectangle 23">
            <a:extLst>
              <a:ext uri="{FF2B5EF4-FFF2-40B4-BE49-F238E27FC236}">
                <a16:creationId xmlns:a16="http://schemas.microsoft.com/office/drawing/2014/main" id="{CA2CAFF0-9B35-4485-B89B-8D730C9B50BF}"/>
              </a:ext>
            </a:extLst>
          </p:cNvPr>
          <p:cNvSpPr/>
          <p:nvPr/>
        </p:nvSpPr>
        <p:spPr>
          <a:xfrm>
            <a:off x="678437" y="1464659"/>
            <a:ext cx="5084563" cy="2062103"/>
          </a:xfrm>
          <a:prstGeom prst="rect">
            <a:avLst/>
          </a:prstGeom>
        </p:spPr>
        <p:txBody>
          <a:bodyPr wrap="square" lIns="182880">
            <a:spAutoFit/>
          </a:bodyPr>
          <a:lstStyle/>
          <a:p>
            <a:pPr marL="274320" marR="0" indent="-274320" algn="ctr">
              <a:tabLst>
                <a:tab pos="180340" algn="l"/>
              </a:tabLst>
            </a:pPr>
            <a:r>
              <a:rPr lang="en-US" sz="1600" b="1" kern="0" dirty="0">
                <a:solidFill>
                  <a:schemeClr val="bg1"/>
                </a:solidFill>
                <a:latin typeface="Verdana" panose="020B0604030504040204" pitchFamily="34" charset="0"/>
                <a:ea typeface="Verdana" panose="020B0604030504040204" pitchFamily="34" charset="0"/>
                <a:cs typeface="Verdana" panose="020B0604030504040204" pitchFamily="34" charset="0"/>
              </a:rPr>
              <a:t>Network Congestion Control</a:t>
            </a:r>
          </a:p>
          <a:p>
            <a:pPr marL="274320" marR="0" indent="-274320" algn="ctr">
              <a:tabLst>
                <a:tab pos="180340" algn="l"/>
              </a:tabLst>
            </a:pPr>
            <a:endParaRPr lang="en-US" sz="1400" b="1" kern="16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rPr>
              <a:t>A particular region of an operator’s network may become congested.</a:t>
            </a:r>
          </a:p>
          <a:p>
            <a:pPr algn="ctr"/>
            <a:endPar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rPr>
              <a:t>oneM2M Service Layer receives 3GPP notifications that network is congested and throttles or buffers requests targeting IoT devices in that region based on priority until congestion resides.</a:t>
            </a:r>
          </a:p>
        </p:txBody>
      </p:sp>
      <p:sp>
        <p:nvSpPr>
          <p:cNvPr id="26" name="Rectangle: Rounded Corners 25">
            <a:extLst>
              <a:ext uri="{FF2B5EF4-FFF2-40B4-BE49-F238E27FC236}">
                <a16:creationId xmlns:a16="http://schemas.microsoft.com/office/drawing/2014/main" id="{02EDEE3E-9D27-46B9-83A3-1A636AF1D1F4}"/>
              </a:ext>
            </a:extLst>
          </p:cNvPr>
          <p:cNvSpPr/>
          <p:nvPr/>
        </p:nvSpPr>
        <p:spPr>
          <a:xfrm>
            <a:off x="678436" y="3860759"/>
            <a:ext cx="5245542" cy="2274822"/>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rgbClr val="132954"/>
              </a:solidFill>
            </a:endParaRPr>
          </a:p>
        </p:txBody>
      </p:sp>
      <p:sp>
        <p:nvSpPr>
          <p:cNvPr id="27" name="Rectangle 26">
            <a:extLst>
              <a:ext uri="{FF2B5EF4-FFF2-40B4-BE49-F238E27FC236}">
                <a16:creationId xmlns:a16="http://schemas.microsoft.com/office/drawing/2014/main" id="{8012F589-E7D8-44D0-B21B-F49FEB5BA3BD}"/>
              </a:ext>
            </a:extLst>
          </p:cNvPr>
          <p:cNvSpPr/>
          <p:nvPr/>
        </p:nvSpPr>
        <p:spPr>
          <a:xfrm>
            <a:off x="678436" y="3886450"/>
            <a:ext cx="5084564" cy="2077492"/>
          </a:xfrm>
          <a:prstGeom prst="rect">
            <a:avLst/>
          </a:prstGeom>
        </p:spPr>
        <p:txBody>
          <a:bodyPr wrap="square" lIns="182880" tIns="91440">
            <a:spAutoFit/>
          </a:bodyPr>
          <a:lstStyle/>
          <a:p>
            <a:pPr marL="274320" indent="-274320" algn="ctr">
              <a:tabLst>
                <a:tab pos="180340" algn="l"/>
              </a:tabLst>
            </a:pPr>
            <a:r>
              <a:rPr lang="en-US" sz="1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Network Communication Pattern Configuration</a:t>
            </a:r>
          </a:p>
          <a:p>
            <a:pPr marL="274320" indent="-274320" algn="ctr">
              <a:tabLst>
                <a:tab pos="180340" algn="l"/>
              </a:tabLst>
            </a:pPr>
            <a:endParaRPr lang="en-US" sz="1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rPr>
              <a:t>oneM2M Service Layer provides operator networks with anticipated communication patterns of IoT devices based on input from IoT apps.</a:t>
            </a:r>
          </a:p>
          <a:p>
            <a:pPr algn="ctr"/>
            <a:endPar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rPr>
              <a:t>Operators use this information to proactively manage their network resources</a:t>
            </a:r>
          </a:p>
          <a:p>
            <a:pPr algn="ctr"/>
            <a:endPar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15283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subTnLst>
                                    <p:animClr clrSpc="rgb" dir="cw">
                                      <p:cBhvr override="childStyle">
                                        <p:cTn dur="1" fill="hold" display="0" masterRel="nextClick" afterEffect="1"/>
                                        <p:tgtEl>
                                          <p:spTgt spid="24"/>
                                        </p:tgtEl>
                                        <p:attrNameLst>
                                          <p:attrName>ppt_c</p:attrName>
                                        </p:attrNameLst>
                                      </p:cBhvr>
                                      <p:to>
                                        <a:srgbClr val="FF5757"/>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subTnLst>
                                    <p:animClr clrSpc="rgb" dir="cw">
                                      <p:cBhvr override="childStyle">
                                        <p:cTn dur="1" fill="hold" display="0" masterRel="nextClick" afterEffect="1"/>
                                        <p:tgtEl>
                                          <p:spTgt spid="12"/>
                                        </p:tgtEl>
                                        <p:attrNameLst>
                                          <p:attrName>ppt_c</p:attrName>
                                        </p:attrNameLst>
                                      </p:cBhvr>
                                      <p:to>
                                        <a:srgbClr val="FF5757"/>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subTnLst>
                                    <p:animClr clrSpc="rgb" dir="cw">
                                      <p:cBhvr override="childStyle">
                                        <p:cTn dur="1" fill="hold" display="0" masterRel="nextClick" afterEffect="1"/>
                                        <p:tgtEl>
                                          <p:spTgt spid="27"/>
                                        </p:tgtEl>
                                        <p:attrNameLst>
                                          <p:attrName>ppt_c</p:attrName>
                                        </p:attrNameLst>
                                      </p:cBhvr>
                                      <p:to>
                                        <a:srgbClr val="FF5757"/>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p:bldP spid="5" grpId="0" animBg="1"/>
      <p:bldP spid="15" grpId="0"/>
      <p:bldP spid="23" grpId="0" animBg="1"/>
      <p:bldP spid="24" grpId="0"/>
      <p:bldP spid="26" grpId="0" animBg="1"/>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8B94D-E82C-4D43-BB0F-F71F439A224C}"/>
              </a:ext>
            </a:extLst>
          </p:cNvPr>
          <p:cNvSpPr>
            <a:spLocks noGrp="1"/>
          </p:cNvSpPr>
          <p:nvPr>
            <p:ph type="title"/>
          </p:nvPr>
        </p:nvSpPr>
        <p:spPr>
          <a:xfrm>
            <a:off x="142188" y="0"/>
            <a:ext cx="10818577" cy="1173570"/>
          </a:xfrm>
        </p:spPr>
        <p:txBody>
          <a:bodyPr>
            <a:normAutofit/>
          </a:bodyPr>
          <a:lstStyle/>
          <a:p>
            <a:r>
              <a:rPr lang="en-US" sz="3600" dirty="0"/>
              <a:t>oneM2M Cellular IoT Value-add Services (3/3)</a:t>
            </a:r>
          </a:p>
        </p:txBody>
      </p:sp>
      <p:sp>
        <p:nvSpPr>
          <p:cNvPr id="4" name="Rectangle: Rounded Corners 3">
            <a:extLst>
              <a:ext uri="{FF2B5EF4-FFF2-40B4-BE49-F238E27FC236}">
                <a16:creationId xmlns:a16="http://schemas.microsoft.com/office/drawing/2014/main" id="{8D76F72E-FB47-4A46-BF6F-565755211527}"/>
              </a:ext>
            </a:extLst>
          </p:cNvPr>
          <p:cNvSpPr/>
          <p:nvPr/>
        </p:nvSpPr>
        <p:spPr>
          <a:xfrm>
            <a:off x="6132113" y="1498182"/>
            <a:ext cx="5244191" cy="2274822"/>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tlCol="0" anchor="ctr"/>
          <a:lstStyle/>
          <a:p>
            <a:pPr algn="ctr"/>
            <a:endParaRPr lang="en-US" sz="2000" dirty="0">
              <a:solidFill>
                <a:srgbClr val="132954"/>
              </a:solidFill>
            </a:endParaRPr>
          </a:p>
        </p:txBody>
      </p:sp>
      <p:sp>
        <p:nvSpPr>
          <p:cNvPr id="10" name="Rectangle 9">
            <a:extLst>
              <a:ext uri="{FF2B5EF4-FFF2-40B4-BE49-F238E27FC236}">
                <a16:creationId xmlns:a16="http://schemas.microsoft.com/office/drawing/2014/main" id="{A26BC3CF-5DF0-4555-8A59-C0BA01A9A4DD}"/>
              </a:ext>
            </a:extLst>
          </p:cNvPr>
          <p:cNvSpPr/>
          <p:nvPr/>
        </p:nvSpPr>
        <p:spPr>
          <a:xfrm>
            <a:off x="6132113" y="1536205"/>
            <a:ext cx="5083255" cy="2062103"/>
          </a:xfrm>
          <a:prstGeom prst="rect">
            <a:avLst/>
          </a:prstGeom>
        </p:spPr>
        <p:txBody>
          <a:bodyPr wrap="square" lIns="182880">
            <a:spAutoFit/>
          </a:bodyPr>
          <a:lstStyle/>
          <a:p>
            <a:pPr marL="274320" indent="-274320" algn="ctr">
              <a:tabLst>
                <a:tab pos="180340" algn="l"/>
              </a:tabLst>
            </a:pPr>
            <a:r>
              <a:rPr lang="en-US" sz="1600" b="1" kern="0" dirty="0">
                <a:solidFill>
                  <a:schemeClr val="bg1"/>
                </a:solidFill>
                <a:latin typeface="Verdana" panose="020B0604030504040204" pitchFamily="34" charset="0"/>
                <a:ea typeface="Verdana" panose="020B0604030504040204" pitchFamily="34" charset="0"/>
                <a:cs typeface="Verdana" panose="020B0604030504040204" pitchFamily="34" charset="0"/>
              </a:rPr>
              <a:t>Group-Based Communication</a:t>
            </a:r>
          </a:p>
          <a:p>
            <a:pPr marL="274320" indent="-274320" algn="ctr">
              <a:tabLst>
                <a:tab pos="180340" algn="l"/>
              </a:tabLst>
            </a:pPr>
            <a:endParaRPr lang="en-US" sz="1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rPr>
              <a:t>Many IoT use cases call for communicating with a group of devices (e.g. update firmware on devices)</a:t>
            </a:r>
          </a:p>
          <a:p>
            <a:pPr algn="ctr"/>
            <a:endPar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rPr>
              <a:t>oneM2M Service Layer supports establishing and tearing down groups of devices and fanning out requests to a group using 3GPP multicast/broadcast feature. </a:t>
            </a:r>
          </a:p>
        </p:txBody>
      </p:sp>
      <p:sp>
        <p:nvSpPr>
          <p:cNvPr id="6" name="Rectangle: Rounded Corners 5">
            <a:extLst>
              <a:ext uri="{FF2B5EF4-FFF2-40B4-BE49-F238E27FC236}">
                <a16:creationId xmlns:a16="http://schemas.microsoft.com/office/drawing/2014/main" id="{5078E261-D792-4280-8BB7-D8A40DC12669}"/>
              </a:ext>
            </a:extLst>
          </p:cNvPr>
          <p:cNvSpPr/>
          <p:nvPr/>
        </p:nvSpPr>
        <p:spPr>
          <a:xfrm>
            <a:off x="678437" y="1498182"/>
            <a:ext cx="5244191" cy="2274822"/>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rgbClr val="132954"/>
              </a:solidFill>
            </a:endParaRPr>
          </a:p>
        </p:txBody>
      </p:sp>
      <p:sp>
        <p:nvSpPr>
          <p:cNvPr id="14" name="Rectangle 13">
            <a:extLst>
              <a:ext uri="{FF2B5EF4-FFF2-40B4-BE49-F238E27FC236}">
                <a16:creationId xmlns:a16="http://schemas.microsoft.com/office/drawing/2014/main" id="{71C45691-EB94-4AA6-ABB6-810C51C886A7}"/>
              </a:ext>
            </a:extLst>
          </p:cNvPr>
          <p:cNvSpPr/>
          <p:nvPr/>
        </p:nvSpPr>
        <p:spPr>
          <a:xfrm>
            <a:off x="678437" y="1524173"/>
            <a:ext cx="5083255" cy="1846659"/>
          </a:xfrm>
          <a:prstGeom prst="rect">
            <a:avLst/>
          </a:prstGeom>
        </p:spPr>
        <p:txBody>
          <a:bodyPr wrap="square" lIns="182880">
            <a:spAutoFit/>
          </a:bodyPr>
          <a:lstStyle/>
          <a:p>
            <a:pPr marL="274320" marR="0" indent="-274320" algn="ctr">
              <a:tabLst>
                <a:tab pos="180340" algn="l"/>
              </a:tabLst>
            </a:pPr>
            <a:r>
              <a:rPr lang="en-US" sz="1600" b="1" kern="0" dirty="0">
                <a:solidFill>
                  <a:schemeClr val="bg1"/>
                </a:solidFill>
                <a:latin typeface="Verdana" panose="020B0604030504040204" pitchFamily="34" charset="0"/>
                <a:ea typeface="Verdana" panose="020B0604030504040204" pitchFamily="34" charset="0"/>
                <a:cs typeface="Verdana" panose="020B0604030504040204" pitchFamily="34" charset="0"/>
              </a:rPr>
              <a:t>Wake a Sleeping Device</a:t>
            </a:r>
          </a:p>
          <a:p>
            <a:pPr marL="274320" marR="0" indent="-274320" algn="ctr">
              <a:tabLst>
                <a:tab pos="180340" algn="l"/>
              </a:tabLst>
            </a:pPr>
            <a:endParaRPr lang="en-US" sz="1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n-US" sz="1400" kern="0" dirty="0">
                <a:solidFill>
                  <a:schemeClr val="bg1"/>
                </a:solidFill>
                <a:latin typeface="Verdana" panose="020B0604030504040204" pitchFamily="34" charset="0"/>
                <a:ea typeface="Verdana" panose="020B0604030504040204" pitchFamily="34" charset="0"/>
                <a:cs typeface="Verdana" panose="020B0604030504040204" pitchFamily="34" charset="0"/>
              </a:rPr>
              <a:t>Apps can make requests that target a sleeping cellular IoT device.</a:t>
            </a:r>
          </a:p>
          <a:p>
            <a:pPr algn="ctr"/>
            <a:endParaRPr lang="en-US" sz="1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n-US" sz="1400" kern="0" dirty="0">
                <a:solidFill>
                  <a:schemeClr val="bg1"/>
                </a:solidFill>
                <a:latin typeface="Verdana" panose="020B0604030504040204" pitchFamily="34" charset="0"/>
                <a:ea typeface="Verdana" panose="020B0604030504040204" pitchFamily="34" charset="0"/>
                <a:cs typeface="Verdana" panose="020B0604030504040204" pitchFamily="34" charset="0"/>
              </a:rPr>
              <a:t>oneM2M Service Layer keeps track if device is sleeping and sends it a trigger to wake it up and process requests from apps if needed.</a:t>
            </a:r>
          </a:p>
        </p:txBody>
      </p:sp>
      <p:sp>
        <p:nvSpPr>
          <p:cNvPr id="5" name="Rectangle: Rounded Corners 4">
            <a:extLst>
              <a:ext uri="{FF2B5EF4-FFF2-40B4-BE49-F238E27FC236}">
                <a16:creationId xmlns:a16="http://schemas.microsoft.com/office/drawing/2014/main" id="{D35B1733-BADA-45E0-B6F8-C23F2236E347}"/>
              </a:ext>
            </a:extLst>
          </p:cNvPr>
          <p:cNvSpPr/>
          <p:nvPr/>
        </p:nvSpPr>
        <p:spPr>
          <a:xfrm>
            <a:off x="3590486" y="3963392"/>
            <a:ext cx="5244191" cy="2274822"/>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rgbClr val="132954"/>
              </a:solidFill>
            </a:endParaRPr>
          </a:p>
        </p:txBody>
      </p:sp>
      <p:sp>
        <p:nvSpPr>
          <p:cNvPr id="15" name="Rectangle 14">
            <a:extLst>
              <a:ext uri="{FF2B5EF4-FFF2-40B4-BE49-F238E27FC236}">
                <a16:creationId xmlns:a16="http://schemas.microsoft.com/office/drawing/2014/main" id="{4BCD72BC-677B-4DEC-9FDC-9019B17409DC}"/>
              </a:ext>
            </a:extLst>
          </p:cNvPr>
          <p:cNvSpPr/>
          <p:nvPr/>
        </p:nvSpPr>
        <p:spPr>
          <a:xfrm>
            <a:off x="3590486" y="3989383"/>
            <a:ext cx="5244191" cy="1631216"/>
          </a:xfrm>
          <a:prstGeom prst="rect">
            <a:avLst/>
          </a:prstGeom>
        </p:spPr>
        <p:txBody>
          <a:bodyPr wrap="square" lIns="182880" rIns="182880">
            <a:spAutoFit/>
          </a:bodyPr>
          <a:lstStyle/>
          <a:p>
            <a:pPr marL="274320" indent="-274320" algn="ctr">
              <a:tabLst>
                <a:tab pos="180340" algn="l"/>
              </a:tabLst>
            </a:pPr>
            <a:r>
              <a:rPr lang="en-US" sz="1600" b="1" kern="0" dirty="0">
                <a:solidFill>
                  <a:schemeClr val="bg1"/>
                </a:solidFill>
                <a:latin typeface="Verdana" panose="020B0604030504040204" pitchFamily="34" charset="0"/>
                <a:ea typeface="Verdana" panose="020B0604030504040204" pitchFamily="34" charset="0"/>
                <a:cs typeface="Verdana" panose="020B0604030504040204" pitchFamily="34" charset="0"/>
              </a:rPr>
              <a:t>Background Data Transfer</a:t>
            </a:r>
          </a:p>
          <a:p>
            <a:pPr marL="274320" indent="-274320" algn="ctr">
              <a:tabLst>
                <a:tab pos="180340" algn="l"/>
              </a:tabLst>
            </a:pPr>
            <a:endParaRPr lang="en-US" sz="1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rPr>
              <a:t>Network operators can offer time windows during off peak hours that have cheaper message delivery costs. </a:t>
            </a:r>
          </a:p>
          <a:p>
            <a:pPr algn="ctr"/>
            <a:endPar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rPr>
              <a:t>oneM2M provides APIs to IoT devices and apps that interwork to 3GPP background data transfer feature</a:t>
            </a:r>
          </a:p>
        </p:txBody>
      </p:sp>
    </p:spTree>
    <p:extLst>
      <p:ext uri="{BB962C8B-B14F-4D97-AF65-F5344CB8AC3E}">
        <p14:creationId xmlns:p14="http://schemas.microsoft.com/office/powerpoint/2010/main" val="3501067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subTnLst>
                                    <p:animClr clrSpc="rgb" dir="cw">
                                      <p:cBhvr override="childStyle">
                                        <p:cTn dur="1" fill="hold" display="0" masterRel="nextClick" afterEffect="1"/>
                                        <p:tgtEl>
                                          <p:spTgt spid="14"/>
                                        </p:tgtEl>
                                        <p:attrNameLst>
                                          <p:attrName>ppt_c</p:attrName>
                                        </p:attrNameLst>
                                      </p:cBhvr>
                                      <p:to>
                                        <a:srgbClr val="FF5757"/>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subTnLst>
                                    <p:animClr clrSpc="rgb" dir="cw">
                                      <p:cBhvr override="childStyle">
                                        <p:cTn dur="1" fill="hold" display="0" masterRel="nextClick" afterEffect="1"/>
                                        <p:tgtEl>
                                          <p:spTgt spid="10"/>
                                        </p:tgtEl>
                                        <p:attrNameLst>
                                          <p:attrName>ppt_c</p:attrName>
                                        </p:attrNameLst>
                                      </p:cBhvr>
                                      <p:to>
                                        <a:srgbClr val="FF5757"/>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p:bldP spid="6" grpId="0" animBg="1"/>
      <p:bldP spid="14" grpId="0"/>
      <p:bldP spid="5" grpId="0" animBg="1"/>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C061C-6807-4CE7-B6E7-B42F1F0F3197}"/>
              </a:ext>
            </a:extLst>
          </p:cNvPr>
          <p:cNvSpPr>
            <a:spLocks noGrp="1"/>
          </p:cNvSpPr>
          <p:nvPr>
            <p:ph type="title"/>
          </p:nvPr>
        </p:nvSpPr>
        <p:spPr>
          <a:xfrm>
            <a:off x="334696" y="0"/>
            <a:ext cx="10700564" cy="1173570"/>
          </a:xfrm>
        </p:spPr>
        <p:txBody>
          <a:bodyPr>
            <a:normAutofit/>
          </a:bodyPr>
          <a:lstStyle/>
          <a:p>
            <a:r>
              <a:rPr lang="en-US" sz="4000" dirty="0"/>
              <a:t>Example</a:t>
            </a:r>
          </a:p>
        </p:txBody>
      </p:sp>
      <p:grpSp>
        <p:nvGrpSpPr>
          <p:cNvPr id="10" name="Group 9">
            <a:extLst>
              <a:ext uri="{FF2B5EF4-FFF2-40B4-BE49-F238E27FC236}">
                <a16:creationId xmlns:a16="http://schemas.microsoft.com/office/drawing/2014/main" id="{DACE67EF-6058-44F6-BF36-C71F2B2DD2B6}"/>
              </a:ext>
            </a:extLst>
          </p:cNvPr>
          <p:cNvGrpSpPr/>
          <p:nvPr/>
        </p:nvGrpSpPr>
        <p:grpSpPr>
          <a:xfrm>
            <a:off x="120314" y="2587034"/>
            <a:ext cx="11929881" cy="2367802"/>
            <a:chOff x="120314" y="1512976"/>
            <a:chExt cx="11929881" cy="2367802"/>
          </a:xfrm>
        </p:grpSpPr>
        <p:grpSp>
          <p:nvGrpSpPr>
            <p:cNvPr id="44" name="Group 43">
              <a:extLst>
                <a:ext uri="{FF2B5EF4-FFF2-40B4-BE49-F238E27FC236}">
                  <a16:creationId xmlns:a16="http://schemas.microsoft.com/office/drawing/2014/main" id="{815BA56D-847E-4A6F-85C3-B477329B7238}"/>
                </a:ext>
              </a:extLst>
            </p:cNvPr>
            <p:cNvGrpSpPr/>
            <p:nvPr/>
          </p:nvGrpSpPr>
          <p:grpSpPr>
            <a:xfrm>
              <a:off x="120314" y="1512976"/>
              <a:ext cx="11929881" cy="2367802"/>
              <a:chOff x="-185803" y="2075687"/>
              <a:chExt cx="12476631" cy="2566083"/>
            </a:xfrm>
          </p:grpSpPr>
          <p:sp>
            <p:nvSpPr>
              <p:cNvPr id="41" name="Oval 40">
                <a:extLst>
                  <a:ext uri="{FF2B5EF4-FFF2-40B4-BE49-F238E27FC236}">
                    <a16:creationId xmlns:a16="http://schemas.microsoft.com/office/drawing/2014/main" id="{15C4A7E3-2298-48C9-A5CE-3A2F947C88FE}"/>
                  </a:ext>
                </a:extLst>
              </p:cNvPr>
              <p:cNvSpPr/>
              <p:nvPr/>
            </p:nvSpPr>
            <p:spPr>
              <a:xfrm>
                <a:off x="-185803" y="2075687"/>
                <a:ext cx="2501915" cy="2566083"/>
              </a:xfrm>
              <a:prstGeom prst="ellipse">
                <a:avLst/>
              </a:prstGeom>
              <a:solidFill>
                <a:schemeClr val="accent3">
                  <a:lumMod val="20000"/>
                  <a:lumOff val="80000"/>
                </a:schemeClr>
              </a:solidFill>
              <a:ln>
                <a:noFill/>
              </a:ln>
              <a:effectLst>
                <a:softEdge rad="228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3" name="Group 42">
                <a:extLst>
                  <a:ext uri="{FF2B5EF4-FFF2-40B4-BE49-F238E27FC236}">
                    <a16:creationId xmlns:a16="http://schemas.microsoft.com/office/drawing/2014/main" id="{74CBD2EB-9F25-4E72-B864-5B4659F1287E}"/>
                  </a:ext>
                </a:extLst>
              </p:cNvPr>
              <p:cNvGrpSpPr/>
              <p:nvPr/>
            </p:nvGrpSpPr>
            <p:grpSpPr>
              <a:xfrm>
                <a:off x="175735" y="2191740"/>
                <a:ext cx="12115093" cy="2146648"/>
                <a:chOff x="175735" y="2191740"/>
                <a:chExt cx="12115093" cy="2146648"/>
              </a:xfrm>
            </p:grpSpPr>
            <p:sp>
              <p:nvSpPr>
                <p:cNvPr id="11" name="Oval 10">
                  <a:extLst>
                    <a:ext uri="{FF2B5EF4-FFF2-40B4-BE49-F238E27FC236}">
                      <a16:creationId xmlns:a16="http://schemas.microsoft.com/office/drawing/2014/main" id="{3C430C81-650A-469B-BE39-100F39EFA551}"/>
                    </a:ext>
                  </a:extLst>
                </p:cNvPr>
                <p:cNvSpPr/>
                <p:nvPr/>
              </p:nvSpPr>
              <p:spPr>
                <a:xfrm>
                  <a:off x="3518568" y="2191740"/>
                  <a:ext cx="5014809" cy="2112807"/>
                </a:xfrm>
                <a:prstGeom prst="ellipse">
                  <a:avLst/>
                </a:prstGeom>
                <a:solidFill>
                  <a:schemeClr val="accent6">
                    <a:lumMod val="20000"/>
                    <a:lumOff val="80000"/>
                  </a:schemeClr>
                </a:solidFill>
                <a:ln>
                  <a:noFill/>
                </a:ln>
                <a:effectLst>
                  <a:softEdge rad="228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16">
                  <a:extLst>
                    <a:ext uri="{FF2B5EF4-FFF2-40B4-BE49-F238E27FC236}">
                      <a16:creationId xmlns:a16="http://schemas.microsoft.com/office/drawing/2014/main" id="{8EBF7E1C-84A6-47E4-99C6-6733BEC09B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8961" y="2497961"/>
                  <a:ext cx="1634916" cy="1642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6CFF4929-2FE9-42FA-BA3D-D037646445AA}"/>
                    </a:ext>
                  </a:extLst>
                </p:cNvPr>
                <p:cNvCxnSpPr/>
                <p:nvPr/>
              </p:nvCxnSpPr>
              <p:spPr>
                <a:xfrm flipV="1">
                  <a:off x="10109939" y="3437971"/>
                  <a:ext cx="932396"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6D67299-FDA9-488D-ADAB-BE7509085CA4}"/>
                    </a:ext>
                  </a:extLst>
                </p:cNvPr>
                <p:cNvPicPr>
                  <a:picLocks noChangeAspect="1"/>
                </p:cNvPicPr>
                <p:nvPr/>
              </p:nvPicPr>
              <p:blipFill>
                <a:blip r:embed="rId3"/>
                <a:stretch>
                  <a:fillRect/>
                </a:stretch>
              </p:blipFill>
              <p:spPr>
                <a:xfrm>
                  <a:off x="2165482" y="2371119"/>
                  <a:ext cx="1166851" cy="1557807"/>
                </a:xfrm>
                <a:prstGeom prst="rect">
                  <a:avLst/>
                </a:prstGeom>
              </p:spPr>
            </p:pic>
            <p:cxnSp>
              <p:nvCxnSpPr>
                <p:cNvPr id="7" name="Straight Connector 6">
                  <a:extLst>
                    <a:ext uri="{FF2B5EF4-FFF2-40B4-BE49-F238E27FC236}">
                      <a16:creationId xmlns:a16="http://schemas.microsoft.com/office/drawing/2014/main" id="{E699141E-A536-4E3E-9745-5D0581B7E1E2}"/>
                    </a:ext>
                  </a:extLst>
                </p:cNvPr>
                <p:cNvCxnSpPr>
                  <a:cxnSpLocks/>
                </p:cNvCxnSpPr>
                <p:nvPr/>
              </p:nvCxnSpPr>
              <p:spPr>
                <a:xfrm>
                  <a:off x="1780531" y="3468434"/>
                  <a:ext cx="74026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FA6FD53-DCBF-4E69-8FFF-EC726F7F8852}"/>
                    </a:ext>
                  </a:extLst>
                </p:cNvPr>
                <p:cNvSpPr/>
                <p:nvPr/>
              </p:nvSpPr>
              <p:spPr>
                <a:xfrm>
                  <a:off x="10109939" y="2317987"/>
                  <a:ext cx="2180889" cy="1986560"/>
                </a:xfrm>
                <a:prstGeom prst="ellipse">
                  <a:avLst/>
                </a:prstGeom>
                <a:solidFill>
                  <a:srgbClr val="E5ECF7"/>
                </a:solidFill>
                <a:ln>
                  <a:noFill/>
                </a:ln>
                <a:effectLst>
                  <a:softEdge rad="228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21B54ACC-A24E-4735-90E5-FD39E84FB117}"/>
                    </a:ext>
                  </a:extLst>
                </p:cNvPr>
                <p:cNvSpPr txBox="1"/>
                <p:nvPr/>
              </p:nvSpPr>
              <p:spPr>
                <a:xfrm>
                  <a:off x="5026031" y="2722207"/>
                  <a:ext cx="2385663" cy="400260"/>
                </a:xfrm>
                <a:prstGeom prst="rect">
                  <a:avLst/>
                </a:prstGeom>
                <a:noFill/>
              </p:spPr>
              <p:txBody>
                <a:bodyPr wrap="square" rtlCol="0">
                  <a:spAutoFit/>
                </a:bodyPr>
                <a:lstStyle/>
                <a:p>
                  <a:r>
                    <a:rPr lang="en-US" b="1" dirty="0">
                      <a:solidFill>
                        <a:schemeClr val="bg2">
                          <a:lumMod val="25000"/>
                        </a:schemeClr>
                      </a:solidFill>
                    </a:rPr>
                    <a:t>3GPP Core Network</a:t>
                  </a:r>
                </a:p>
              </p:txBody>
            </p:sp>
            <p:cxnSp>
              <p:nvCxnSpPr>
                <p:cNvPr id="15" name="Straight Connector 14">
                  <a:extLst>
                    <a:ext uri="{FF2B5EF4-FFF2-40B4-BE49-F238E27FC236}">
                      <a16:creationId xmlns:a16="http://schemas.microsoft.com/office/drawing/2014/main" id="{A3A0C9B0-A072-449D-9CBB-9003ED97DF88}"/>
                    </a:ext>
                  </a:extLst>
                </p:cNvPr>
                <p:cNvCxnSpPr>
                  <a:cxnSpLocks/>
                </p:cNvCxnSpPr>
                <p:nvPr/>
              </p:nvCxnSpPr>
              <p:spPr>
                <a:xfrm>
                  <a:off x="3059431" y="3468433"/>
                  <a:ext cx="73532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8511C5F-A395-4F0D-846F-C944ACDDEFC1}"/>
                    </a:ext>
                  </a:extLst>
                </p:cNvPr>
                <p:cNvCxnSpPr>
                  <a:cxnSpLocks/>
                </p:cNvCxnSpPr>
                <p:nvPr/>
              </p:nvCxnSpPr>
              <p:spPr>
                <a:xfrm>
                  <a:off x="8257032" y="3468433"/>
                  <a:ext cx="559556" cy="53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9" name="Group 28">
                  <a:extLst>
                    <a:ext uri="{FF2B5EF4-FFF2-40B4-BE49-F238E27FC236}">
                      <a16:creationId xmlns:a16="http://schemas.microsoft.com/office/drawing/2014/main" id="{75BC14FB-18DC-49C0-A600-61595F1A12C0}"/>
                    </a:ext>
                  </a:extLst>
                </p:cNvPr>
                <p:cNvGrpSpPr/>
                <p:nvPr/>
              </p:nvGrpSpPr>
              <p:grpSpPr>
                <a:xfrm>
                  <a:off x="175735" y="2379740"/>
                  <a:ext cx="1983948" cy="1768214"/>
                  <a:chOff x="-16004" y="927392"/>
                  <a:chExt cx="1983948" cy="1768214"/>
                </a:xfrm>
              </p:grpSpPr>
              <p:pic>
                <p:nvPicPr>
                  <p:cNvPr id="32" name="Picture 31">
                    <a:extLst>
                      <a:ext uri="{FF2B5EF4-FFF2-40B4-BE49-F238E27FC236}">
                        <a16:creationId xmlns:a16="http://schemas.microsoft.com/office/drawing/2014/main" id="{D67331BD-27C3-4B1F-9968-585C82A0F3B9}"/>
                      </a:ext>
                    </a:extLst>
                  </p:cNvPr>
                  <p:cNvPicPr>
                    <a:picLocks noChangeAspect="1"/>
                  </p:cNvPicPr>
                  <p:nvPr/>
                </p:nvPicPr>
                <p:blipFill rotWithShape="1">
                  <a:blip r:embed="rId4"/>
                  <a:srcRect l="57879" t="11415" r="29192" b="69558"/>
                  <a:stretch/>
                </p:blipFill>
                <p:spPr>
                  <a:xfrm>
                    <a:off x="793045" y="2059856"/>
                    <a:ext cx="597180" cy="635750"/>
                  </a:xfrm>
                  <a:prstGeom prst="rect">
                    <a:avLst/>
                  </a:prstGeom>
                </p:spPr>
              </p:pic>
              <p:sp>
                <p:nvSpPr>
                  <p:cNvPr id="33" name="TextBox 32">
                    <a:extLst>
                      <a:ext uri="{FF2B5EF4-FFF2-40B4-BE49-F238E27FC236}">
                        <a16:creationId xmlns:a16="http://schemas.microsoft.com/office/drawing/2014/main" id="{2EB9213C-7C2F-42F2-9828-44AE621DEF17}"/>
                      </a:ext>
                    </a:extLst>
                  </p:cNvPr>
                  <p:cNvSpPr txBox="1"/>
                  <p:nvPr/>
                </p:nvSpPr>
                <p:spPr>
                  <a:xfrm>
                    <a:off x="-16004" y="927392"/>
                    <a:ext cx="1983948" cy="430887"/>
                  </a:xfrm>
                  <a:prstGeom prst="rect">
                    <a:avLst/>
                  </a:prstGeom>
                  <a:noFill/>
                </p:spPr>
                <p:txBody>
                  <a:bodyPr wrap="square" rtlCol="0">
                    <a:spAutoFit/>
                  </a:bodyPr>
                  <a:lstStyle/>
                  <a:p>
                    <a:pPr algn="ctr"/>
                    <a:r>
                      <a:rPr lang="en-US" sz="1100" b="1" dirty="0">
                        <a:solidFill>
                          <a:schemeClr val="bg2">
                            <a:lumMod val="25000"/>
                          </a:schemeClr>
                        </a:solidFill>
                      </a:rPr>
                      <a:t>Cellular IoT Devices </a:t>
                    </a:r>
                  </a:p>
                  <a:p>
                    <a:pPr algn="ctr"/>
                    <a:r>
                      <a:rPr lang="en-US" sz="1100" b="1" dirty="0">
                        <a:solidFill>
                          <a:schemeClr val="bg2">
                            <a:lumMod val="25000"/>
                          </a:schemeClr>
                        </a:solidFill>
                      </a:rPr>
                      <a:t>(NB-IoT, LTE-M) </a:t>
                    </a:r>
                  </a:p>
                </p:txBody>
              </p:sp>
              <p:pic>
                <p:nvPicPr>
                  <p:cNvPr id="34" name="Picture 33">
                    <a:extLst>
                      <a:ext uri="{FF2B5EF4-FFF2-40B4-BE49-F238E27FC236}">
                        <a16:creationId xmlns:a16="http://schemas.microsoft.com/office/drawing/2014/main" id="{038DF5E3-652A-414F-B352-A9DC5BC2A6CF}"/>
                      </a:ext>
                    </a:extLst>
                  </p:cNvPr>
                  <p:cNvPicPr>
                    <a:picLocks noChangeAspect="1"/>
                  </p:cNvPicPr>
                  <p:nvPr/>
                </p:nvPicPr>
                <p:blipFill rotWithShape="1">
                  <a:blip r:embed="rId4"/>
                  <a:srcRect l="67681" t="49457" r="19180" b="31743"/>
                  <a:stretch/>
                </p:blipFill>
                <p:spPr>
                  <a:xfrm>
                    <a:off x="301671" y="1678749"/>
                    <a:ext cx="582859" cy="603277"/>
                  </a:xfrm>
                  <a:prstGeom prst="rect">
                    <a:avLst/>
                  </a:prstGeom>
                </p:spPr>
              </p:pic>
              <p:pic>
                <p:nvPicPr>
                  <p:cNvPr id="35" name="Picture 34">
                    <a:extLst>
                      <a:ext uri="{FF2B5EF4-FFF2-40B4-BE49-F238E27FC236}">
                        <a16:creationId xmlns:a16="http://schemas.microsoft.com/office/drawing/2014/main" id="{79A95066-2A5B-4E8A-A6B7-C604D88B1FBE}"/>
                      </a:ext>
                    </a:extLst>
                  </p:cNvPr>
                  <p:cNvPicPr>
                    <a:picLocks noChangeAspect="1"/>
                  </p:cNvPicPr>
                  <p:nvPr/>
                </p:nvPicPr>
                <p:blipFill rotWithShape="1">
                  <a:blip r:embed="rId4"/>
                  <a:srcRect l="29547" t="11747" r="56922" b="69851"/>
                  <a:stretch/>
                </p:blipFill>
                <p:spPr>
                  <a:xfrm>
                    <a:off x="863359" y="1342519"/>
                    <a:ext cx="633993" cy="623707"/>
                  </a:xfrm>
                  <a:prstGeom prst="rect">
                    <a:avLst/>
                  </a:prstGeom>
                </p:spPr>
              </p:pic>
            </p:grpSp>
            <p:sp>
              <p:nvSpPr>
                <p:cNvPr id="42" name="TextBox 41">
                  <a:extLst>
                    <a:ext uri="{FF2B5EF4-FFF2-40B4-BE49-F238E27FC236}">
                      <a16:creationId xmlns:a16="http://schemas.microsoft.com/office/drawing/2014/main" id="{E72E9A88-3627-4333-A3CB-50D02E199B1B}"/>
                    </a:ext>
                  </a:extLst>
                </p:cNvPr>
                <p:cNvSpPr txBox="1"/>
                <p:nvPr/>
              </p:nvSpPr>
              <p:spPr>
                <a:xfrm>
                  <a:off x="8516488" y="3938128"/>
                  <a:ext cx="2385663" cy="400260"/>
                </a:xfrm>
                <a:prstGeom prst="rect">
                  <a:avLst/>
                </a:prstGeom>
                <a:noFill/>
              </p:spPr>
              <p:txBody>
                <a:bodyPr wrap="square" rtlCol="0">
                  <a:spAutoFit/>
                </a:bodyPr>
                <a:lstStyle/>
                <a:p>
                  <a:pPr algn="ctr"/>
                  <a:r>
                    <a:rPr lang="en-US" b="1" dirty="0">
                      <a:solidFill>
                        <a:schemeClr val="bg2">
                          <a:lumMod val="25000"/>
                        </a:schemeClr>
                      </a:solidFill>
                    </a:rPr>
                    <a:t>IoT Server</a:t>
                  </a:r>
                </a:p>
              </p:txBody>
            </p:sp>
          </p:grpSp>
        </p:grpSp>
        <p:sp>
          <p:nvSpPr>
            <p:cNvPr id="45" name="Oval 44">
              <a:extLst>
                <a:ext uri="{FF2B5EF4-FFF2-40B4-BE49-F238E27FC236}">
                  <a16:creationId xmlns:a16="http://schemas.microsoft.com/office/drawing/2014/main" id="{348B70B4-787D-4B2E-B659-83ADBD58D739}"/>
                </a:ext>
              </a:extLst>
            </p:cNvPr>
            <p:cNvSpPr/>
            <p:nvPr/>
          </p:nvSpPr>
          <p:spPr>
            <a:xfrm>
              <a:off x="5093452" y="2393347"/>
              <a:ext cx="2051653" cy="812983"/>
            </a:xfrm>
            <a:prstGeom prst="ellipse">
              <a:avLst/>
            </a:prstGeom>
            <a:solidFill>
              <a:schemeClr val="accent4">
                <a:lumMod val="20000"/>
                <a:lumOff val="80000"/>
              </a:schemeClr>
            </a:solidFill>
            <a:ln>
              <a:noFill/>
            </a:ln>
            <a:effectLst>
              <a:outerShdw blurRad="50800" dist="50800" dir="5400000" algn="ctr" rotWithShape="0">
                <a:schemeClr val="accent4">
                  <a:lumMod val="20000"/>
                  <a:lumOff val="80000"/>
                </a:schemeClr>
              </a:outerShdw>
              <a:softEdge rad="228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2">
                      <a:lumMod val="25000"/>
                    </a:schemeClr>
                  </a:solidFill>
                </a:rPr>
                <a:t>IoT Features</a:t>
              </a:r>
            </a:p>
          </p:txBody>
        </p:sp>
        <p:grpSp>
          <p:nvGrpSpPr>
            <p:cNvPr id="3" name="Group 2">
              <a:extLst>
                <a:ext uri="{FF2B5EF4-FFF2-40B4-BE49-F238E27FC236}">
                  <a16:creationId xmlns:a16="http://schemas.microsoft.com/office/drawing/2014/main" id="{8C2C9101-819C-4439-849E-B7F419F31294}"/>
                </a:ext>
              </a:extLst>
            </p:cNvPr>
            <p:cNvGrpSpPr/>
            <p:nvPr/>
          </p:nvGrpSpPr>
          <p:grpSpPr>
            <a:xfrm>
              <a:off x="8269956" y="1688259"/>
              <a:ext cx="2140689" cy="347174"/>
              <a:chOff x="8541486" y="2092635"/>
              <a:chExt cx="2140689" cy="347174"/>
            </a:xfrm>
          </p:grpSpPr>
          <p:sp>
            <p:nvSpPr>
              <p:cNvPr id="31" name="Rounded Rectangle 41">
                <a:extLst>
                  <a:ext uri="{FF2B5EF4-FFF2-40B4-BE49-F238E27FC236}">
                    <a16:creationId xmlns:a16="http://schemas.microsoft.com/office/drawing/2014/main" id="{A0559AD3-38AC-4B4A-95C7-E1091DA1EDBF}"/>
                  </a:ext>
                </a:extLst>
              </p:cNvPr>
              <p:cNvSpPr/>
              <p:nvPr/>
            </p:nvSpPr>
            <p:spPr bwMode="auto">
              <a:xfrm>
                <a:off x="8541486" y="2100277"/>
                <a:ext cx="2140689" cy="339532"/>
              </a:xfrm>
              <a:prstGeom prst="roundRect">
                <a:avLst/>
              </a:prstGeom>
              <a:solidFill>
                <a:srgbClr val="0070C0"/>
              </a:solidFill>
              <a:ln w="12700" cap="flat" cmpd="sng" algn="ctr">
                <a:noFill/>
                <a:prstDash val="solid"/>
              </a:ln>
              <a:effectLst>
                <a:outerShdw blurRad="50800" dist="20000" dir="5400000" rotWithShape="0">
                  <a:srgbClr val="000000">
                    <a:alpha val="42000"/>
                  </a:srgbClr>
                </a:outerShdw>
              </a:effectLst>
            </p:spPr>
            <p:txBody>
              <a:bodyPr lIns="0" tIns="0" rIns="182880" bIns="0" anchor="ctr"/>
              <a:lstStyle/>
              <a:p>
                <a:pPr algn="r" eaLnBrk="1" fontAlgn="auto" hangingPunct="1">
                  <a:spcBef>
                    <a:spcPts val="0"/>
                  </a:spcBef>
                  <a:spcAft>
                    <a:spcPts val="0"/>
                  </a:spcAft>
                  <a:defRPr/>
                </a:pPr>
                <a:r>
                  <a:rPr lang="en-US" b="1" kern="0" dirty="0">
                    <a:solidFill>
                      <a:prstClr val="white"/>
                    </a:solidFill>
                    <a:cs typeface="Arial" charset="0"/>
                  </a:rPr>
                  <a:t>Service Layer</a:t>
                </a:r>
              </a:p>
            </p:txBody>
          </p:sp>
          <p:pic>
            <p:nvPicPr>
              <p:cNvPr id="36" name="Picture 10" descr="C:\Users\Jayeeta\AppData\Local\Microsoft\Windows\INetCache\Content.Word\oneM2M Logo_HighRes.png">
                <a:extLst>
                  <a:ext uri="{FF2B5EF4-FFF2-40B4-BE49-F238E27FC236}">
                    <a16:creationId xmlns:a16="http://schemas.microsoft.com/office/drawing/2014/main" id="{2D7E80CB-8E24-4586-B0B5-128435F2722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46894" y="2092635"/>
                <a:ext cx="537186" cy="322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7" name="Group 36">
              <a:extLst>
                <a:ext uri="{FF2B5EF4-FFF2-40B4-BE49-F238E27FC236}">
                  <a16:creationId xmlns:a16="http://schemas.microsoft.com/office/drawing/2014/main" id="{067FB3E6-4ED5-4900-ADF4-1BEA3254C471}"/>
                </a:ext>
              </a:extLst>
            </p:cNvPr>
            <p:cNvGrpSpPr/>
            <p:nvPr/>
          </p:nvGrpSpPr>
          <p:grpSpPr>
            <a:xfrm>
              <a:off x="10410645" y="2093117"/>
              <a:ext cx="1191911" cy="1101734"/>
              <a:chOff x="8408594" y="322578"/>
              <a:chExt cx="1191911" cy="1101734"/>
            </a:xfrm>
          </p:grpSpPr>
          <p:grpSp>
            <p:nvGrpSpPr>
              <p:cNvPr id="38" name="Group 37">
                <a:extLst>
                  <a:ext uri="{FF2B5EF4-FFF2-40B4-BE49-F238E27FC236}">
                    <a16:creationId xmlns:a16="http://schemas.microsoft.com/office/drawing/2014/main" id="{C6A43D87-6234-4E65-B37D-EEC2D9E0BBE2}"/>
                  </a:ext>
                </a:extLst>
              </p:cNvPr>
              <p:cNvGrpSpPr/>
              <p:nvPr/>
            </p:nvGrpSpPr>
            <p:grpSpPr>
              <a:xfrm>
                <a:off x="8408594" y="322578"/>
                <a:ext cx="1191911" cy="1101734"/>
                <a:chOff x="5349016" y="1243853"/>
                <a:chExt cx="837228" cy="810966"/>
              </a:xfrm>
            </p:grpSpPr>
            <p:sp>
              <p:nvSpPr>
                <p:cNvPr id="48" name="Oval 47">
                  <a:extLst>
                    <a:ext uri="{FF2B5EF4-FFF2-40B4-BE49-F238E27FC236}">
                      <a16:creationId xmlns:a16="http://schemas.microsoft.com/office/drawing/2014/main" id="{A7FFFD69-2673-4203-8F6A-8BBD9BE5AF48}"/>
                    </a:ext>
                  </a:extLst>
                </p:cNvPr>
                <p:cNvSpPr/>
                <p:nvPr/>
              </p:nvSpPr>
              <p:spPr>
                <a:xfrm>
                  <a:off x="5349016" y="1243853"/>
                  <a:ext cx="837228" cy="810966"/>
                </a:xfrm>
                <a:prstGeom prst="ellipse">
                  <a:avLst/>
                </a:prstGeom>
                <a:solidFill>
                  <a:srgbClr val="0070C0"/>
                </a:solidFill>
                <a:ln w="12700" cap="flat" cmpd="sng" algn="ctr">
                  <a:noFill/>
                  <a:prstDash val="solid"/>
                </a:ln>
                <a:effectLst>
                  <a:outerShdw blurRad="50800" dist="20000" dir="5400000" rotWithShape="0">
                    <a:srgbClr val="000000">
                      <a:alpha val="42000"/>
                    </a:srgbClr>
                  </a:outerShdw>
                </a:effectLst>
              </p:spPr>
              <p:txBody>
                <a:bodyPr lIns="0" rIns="0"/>
                <a:lstStyle/>
                <a:p>
                  <a:pPr algn="ctr"/>
                  <a:endParaRPr lang="en-US" sz="2400" b="1" kern="0" dirty="0">
                    <a:solidFill>
                      <a:prstClr val="white"/>
                    </a:solidFill>
                    <a:cs typeface="Arial" charset="0"/>
                  </a:endParaRPr>
                </a:p>
              </p:txBody>
            </p:sp>
            <p:sp>
              <p:nvSpPr>
                <p:cNvPr id="49" name="TextBox 48">
                  <a:extLst>
                    <a:ext uri="{FF2B5EF4-FFF2-40B4-BE49-F238E27FC236}">
                      <a16:creationId xmlns:a16="http://schemas.microsoft.com/office/drawing/2014/main" id="{D2020CBE-7FC6-45C2-B709-DCC6143BACA6}"/>
                    </a:ext>
                  </a:extLst>
                </p:cNvPr>
                <p:cNvSpPr txBox="1"/>
                <p:nvPr/>
              </p:nvSpPr>
              <p:spPr>
                <a:xfrm>
                  <a:off x="5399796" y="1499905"/>
                  <a:ext cx="722894" cy="369332"/>
                </a:xfrm>
                <a:prstGeom prst="rect">
                  <a:avLst/>
                </a:prstGeom>
                <a:noFill/>
                <a:ln w="12700" cap="flat" cmpd="sng" algn="ctr">
                  <a:noFill/>
                  <a:prstDash val="solid"/>
                </a:ln>
                <a:effectLst>
                  <a:outerShdw blurRad="50800" dist="20000" dir="5400000" rotWithShape="0">
                    <a:srgbClr val="000000">
                      <a:alpha val="42000"/>
                    </a:srgbClr>
                  </a:outerShdw>
                </a:effectLst>
              </p:spPr>
              <p:txBody>
                <a:bodyPr lIns="0" rIns="0"/>
                <a:lstStyle>
                  <a:defPPr>
                    <a:defRPr lang="en-US"/>
                  </a:defPPr>
                  <a:lvl1pPr algn="ctr" fontAlgn="auto">
                    <a:spcBef>
                      <a:spcPts val="0"/>
                    </a:spcBef>
                    <a:spcAft>
                      <a:spcPts val="0"/>
                    </a:spcAft>
                    <a:defRPr sz="2400" b="1" kern="0">
                      <a:solidFill>
                        <a:prstClr val="white"/>
                      </a:solidFill>
                      <a:cs typeface="Arial" charset="0"/>
                    </a:defRPr>
                  </a:lvl1pPr>
                </a:lstStyle>
                <a:p>
                  <a:r>
                    <a:rPr lang="en-US" dirty="0"/>
                    <a:t>Apps</a:t>
                  </a:r>
                </a:p>
              </p:txBody>
            </p:sp>
          </p:grpSp>
          <p:pic>
            <p:nvPicPr>
              <p:cNvPr id="39" name="Picture 10" descr="C:\Users\Jayeeta\AppData\Local\Microsoft\Windows\INetCache\Content.Word\oneM2M Logo_HighRes.png">
                <a:extLst>
                  <a:ext uri="{FF2B5EF4-FFF2-40B4-BE49-F238E27FC236}">
                    <a16:creationId xmlns:a16="http://schemas.microsoft.com/office/drawing/2014/main" id="{8DA31AFD-0FC5-472E-8E46-07E770FA369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635594" y="382543"/>
                <a:ext cx="73791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Oval 39">
                <a:extLst>
                  <a:ext uri="{FF2B5EF4-FFF2-40B4-BE49-F238E27FC236}">
                    <a16:creationId xmlns:a16="http://schemas.microsoft.com/office/drawing/2014/main" id="{7C545D69-8CC6-4364-BED6-2EEF097363AF}"/>
                  </a:ext>
                </a:extLst>
              </p:cNvPr>
              <p:cNvSpPr/>
              <p:nvPr/>
            </p:nvSpPr>
            <p:spPr>
              <a:xfrm>
                <a:off x="8857812" y="1081005"/>
                <a:ext cx="231908" cy="223563"/>
              </a:xfrm>
              <a:prstGeom prst="ellipse">
                <a:avLst/>
              </a:prstGeom>
              <a:solidFill>
                <a:srgbClr val="F19E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a:extLst>
                  <a:ext uri="{FF2B5EF4-FFF2-40B4-BE49-F238E27FC236}">
                    <a16:creationId xmlns:a16="http://schemas.microsoft.com/office/drawing/2014/main" id="{0712B9E6-E4F9-48FC-838C-1B36DFA52A27}"/>
                  </a:ext>
                </a:extLst>
              </p:cNvPr>
              <p:cNvSpPr/>
              <p:nvPr/>
            </p:nvSpPr>
            <p:spPr>
              <a:xfrm>
                <a:off x="8994289" y="1159290"/>
                <a:ext cx="231908" cy="223563"/>
              </a:xfrm>
              <a:prstGeom prst="ellipse">
                <a:avLst/>
              </a:prstGeom>
              <a:solidFill>
                <a:srgbClr val="1DA2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Oval 46">
                <a:extLst>
                  <a:ext uri="{FF2B5EF4-FFF2-40B4-BE49-F238E27FC236}">
                    <a16:creationId xmlns:a16="http://schemas.microsoft.com/office/drawing/2014/main" id="{AC6DE740-D691-440D-9094-30CA2767F1AE}"/>
                  </a:ext>
                </a:extLst>
              </p:cNvPr>
              <p:cNvSpPr/>
              <p:nvPr/>
            </p:nvSpPr>
            <p:spPr>
              <a:xfrm>
                <a:off x="8741858" y="1158966"/>
                <a:ext cx="231908" cy="223563"/>
              </a:xfrm>
              <a:prstGeom prst="ellipse">
                <a:avLst/>
              </a:prstGeom>
              <a:solidFill>
                <a:srgbClr val="9CCA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0" name="Picture 10" descr="C:\Users\Jayeeta\AppData\Local\Microsoft\Windows\INetCache\Content.Word\oneM2M Logo_HighRes.png">
              <a:extLst>
                <a:ext uri="{FF2B5EF4-FFF2-40B4-BE49-F238E27FC236}">
                  <a16:creationId xmlns:a16="http://schemas.microsoft.com/office/drawing/2014/main" id="{A1BBAC0F-589D-4929-A349-BD0B6B2F69F0}"/>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34834" y="2373007"/>
              <a:ext cx="405213" cy="243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Oval 50">
              <a:extLst>
                <a:ext uri="{FF2B5EF4-FFF2-40B4-BE49-F238E27FC236}">
                  <a16:creationId xmlns:a16="http://schemas.microsoft.com/office/drawing/2014/main" id="{72E92B72-01AA-4AFD-AC60-FC67FCC8ADF3}"/>
                </a:ext>
              </a:extLst>
            </p:cNvPr>
            <p:cNvSpPr/>
            <p:nvPr/>
          </p:nvSpPr>
          <p:spPr>
            <a:xfrm>
              <a:off x="6597250" y="2375666"/>
              <a:ext cx="1932446" cy="812983"/>
            </a:xfrm>
            <a:prstGeom prst="ellipse">
              <a:avLst/>
            </a:prstGeom>
            <a:solidFill>
              <a:schemeClr val="accent4">
                <a:lumMod val="20000"/>
                <a:lumOff val="80000"/>
              </a:schemeClr>
            </a:solidFill>
            <a:ln>
              <a:noFill/>
            </a:ln>
            <a:effectLst>
              <a:outerShdw blurRad="50800" dist="50800" dir="5400000" algn="ctr" rotWithShape="0">
                <a:schemeClr val="accent4">
                  <a:lumMod val="20000"/>
                  <a:lumOff val="80000"/>
                </a:schemeClr>
              </a:outerShdw>
              <a:softEdge rad="228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2">
                      <a:lumMod val="25000"/>
                    </a:schemeClr>
                  </a:solidFill>
                </a:rPr>
                <a:t>SCEF</a:t>
              </a:r>
            </a:p>
          </p:txBody>
        </p:sp>
        <p:sp>
          <p:nvSpPr>
            <p:cNvPr id="52" name="TextBox 51">
              <a:extLst>
                <a:ext uri="{FF2B5EF4-FFF2-40B4-BE49-F238E27FC236}">
                  <a16:creationId xmlns:a16="http://schemas.microsoft.com/office/drawing/2014/main" id="{042692FB-1BB6-47A4-8C5B-D0C371B22880}"/>
                </a:ext>
              </a:extLst>
            </p:cNvPr>
            <p:cNvSpPr txBox="1"/>
            <p:nvPr/>
          </p:nvSpPr>
          <p:spPr>
            <a:xfrm>
              <a:off x="8164919" y="2567066"/>
              <a:ext cx="657261" cy="276999"/>
            </a:xfrm>
            <a:prstGeom prst="rect">
              <a:avLst/>
            </a:prstGeom>
            <a:noFill/>
          </p:spPr>
          <p:txBody>
            <a:bodyPr wrap="square" rtlCol="0">
              <a:spAutoFit/>
            </a:bodyPr>
            <a:lstStyle/>
            <a:p>
              <a:pPr algn="ctr"/>
              <a:r>
                <a:rPr lang="en-US" sz="1200" b="1" dirty="0">
                  <a:solidFill>
                    <a:schemeClr val="bg2">
                      <a:lumMod val="25000"/>
                    </a:schemeClr>
                  </a:solidFill>
                </a:rPr>
                <a:t>T8</a:t>
              </a:r>
            </a:p>
          </p:txBody>
        </p:sp>
      </p:grpSp>
      <p:grpSp>
        <p:nvGrpSpPr>
          <p:cNvPr id="23" name="Group 22">
            <a:extLst>
              <a:ext uri="{FF2B5EF4-FFF2-40B4-BE49-F238E27FC236}">
                <a16:creationId xmlns:a16="http://schemas.microsoft.com/office/drawing/2014/main" id="{530D8A29-5520-4675-9945-FE194C4D0C65}"/>
              </a:ext>
            </a:extLst>
          </p:cNvPr>
          <p:cNvGrpSpPr/>
          <p:nvPr/>
        </p:nvGrpSpPr>
        <p:grpSpPr>
          <a:xfrm>
            <a:off x="10499477" y="1694069"/>
            <a:ext cx="1567947" cy="1667812"/>
            <a:chOff x="10499477" y="1694069"/>
            <a:chExt cx="1567947" cy="1667812"/>
          </a:xfrm>
        </p:grpSpPr>
        <p:sp>
          <p:nvSpPr>
            <p:cNvPr id="19" name="Speech Bubble: Rectangle with Corners Rounded 18">
              <a:extLst>
                <a:ext uri="{FF2B5EF4-FFF2-40B4-BE49-F238E27FC236}">
                  <a16:creationId xmlns:a16="http://schemas.microsoft.com/office/drawing/2014/main" id="{D8232C90-DD13-4C63-8C64-7E4CFD8BE1F7}"/>
                </a:ext>
              </a:extLst>
            </p:cNvPr>
            <p:cNvSpPr/>
            <p:nvPr/>
          </p:nvSpPr>
          <p:spPr>
            <a:xfrm>
              <a:off x="10499477" y="1694069"/>
              <a:ext cx="1567947" cy="1345331"/>
            </a:xfrm>
            <a:prstGeom prst="wedgeRoundRectCallou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600" b="1" dirty="0"/>
                <a:t>A oneM2M App issues a request targeting an IoT device </a:t>
              </a:r>
            </a:p>
          </p:txBody>
        </p:sp>
        <p:sp>
          <p:nvSpPr>
            <p:cNvPr id="8" name="Rectangle: Rounded Corners 7">
              <a:extLst>
                <a:ext uri="{FF2B5EF4-FFF2-40B4-BE49-F238E27FC236}">
                  <a16:creationId xmlns:a16="http://schemas.microsoft.com/office/drawing/2014/main" id="{F73680BC-98A9-411F-938B-53260448F64A}"/>
                </a:ext>
              </a:extLst>
            </p:cNvPr>
            <p:cNvSpPr/>
            <p:nvPr/>
          </p:nvSpPr>
          <p:spPr>
            <a:xfrm>
              <a:off x="11035260" y="3115541"/>
              <a:ext cx="446812" cy="24634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rgbClr val="C00000"/>
                  </a:solidFill>
                </a:rPr>
                <a:t>REQ</a:t>
              </a:r>
            </a:p>
          </p:txBody>
        </p:sp>
      </p:grpSp>
      <p:grpSp>
        <p:nvGrpSpPr>
          <p:cNvPr id="67" name="Group 66">
            <a:extLst>
              <a:ext uri="{FF2B5EF4-FFF2-40B4-BE49-F238E27FC236}">
                <a16:creationId xmlns:a16="http://schemas.microsoft.com/office/drawing/2014/main" id="{E7F18F0C-0E85-450D-92E2-CDAF73BD12CF}"/>
              </a:ext>
            </a:extLst>
          </p:cNvPr>
          <p:cNvGrpSpPr/>
          <p:nvPr/>
        </p:nvGrpSpPr>
        <p:grpSpPr>
          <a:xfrm>
            <a:off x="591539" y="1516798"/>
            <a:ext cx="2617698" cy="1975740"/>
            <a:chOff x="591539" y="1516798"/>
            <a:chExt cx="2617698" cy="1975740"/>
          </a:xfrm>
        </p:grpSpPr>
        <p:sp>
          <p:nvSpPr>
            <p:cNvPr id="75" name="Speech Bubble: Rectangle with Corners Rounded 74">
              <a:extLst>
                <a:ext uri="{FF2B5EF4-FFF2-40B4-BE49-F238E27FC236}">
                  <a16:creationId xmlns:a16="http://schemas.microsoft.com/office/drawing/2014/main" id="{D9D6940D-213F-4F37-8419-A326D568159F}"/>
                </a:ext>
              </a:extLst>
            </p:cNvPr>
            <p:cNvSpPr/>
            <p:nvPr/>
          </p:nvSpPr>
          <p:spPr>
            <a:xfrm>
              <a:off x="591539" y="1516798"/>
              <a:ext cx="2617698" cy="1059749"/>
            </a:xfrm>
            <a:prstGeom prst="wedgeRoundRectCallout">
              <a:avLst>
                <a:gd name="adj1" fmla="val -12419"/>
                <a:gd name="adj2" fmla="val 68524"/>
                <a:gd name="adj3" fmla="val 16667"/>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a:r>
                <a:rPr lang="en-US" sz="1600" b="1" dirty="0"/>
                <a:t>Cellular IoT Device receives request </a:t>
              </a:r>
            </a:p>
          </p:txBody>
        </p:sp>
        <p:sp>
          <p:nvSpPr>
            <p:cNvPr id="54" name="Rectangle: Rounded Corners 53">
              <a:extLst>
                <a:ext uri="{FF2B5EF4-FFF2-40B4-BE49-F238E27FC236}">
                  <a16:creationId xmlns:a16="http://schemas.microsoft.com/office/drawing/2014/main" id="{695A4FD8-39FA-42DB-B6FA-411C92DCB7E9}"/>
                </a:ext>
              </a:extLst>
            </p:cNvPr>
            <p:cNvSpPr/>
            <p:nvPr/>
          </p:nvSpPr>
          <p:spPr>
            <a:xfrm>
              <a:off x="901935" y="3246198"/>
              <a:ext cx="446812" cy="24634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rgbClr val="C00000"/>
                  </a:solidFill>
                </a:rPr>
                <a:t>REQ</a:t>
              </a:r>
            </a:p>
          </p:txBody>
        </p:sp>
      </p:grpSp>
      <p:grpSp>
        <p:nvGrpSpPr>
          <p:cNvPr id="16" name="Group 15">
            <a:extLst>
              <a:ext uri="{FF2B5EF4-FFF2-40B4-BE49-F238E27FC236}">
                <a16:creationId xmlns:a16="http://schemas.microsoft.com/office/drawing/2014/main" id="{AB687FCD-D937-4936-B9D3-E36AA5FB1D21}"/>
              </a:ext>
            </a:extLst>
          </p:cNvPr>
          <p:cNvGrpSpPr/>
          <p:nvPr/>
        </p:nvGrpSpPr>
        <p:grpSpPr>
          <a:xfrm>
            <a:off x="5658697" y="3948733"/>
            <a:ext cx="2973340" cy="2310764"/>
            <a:chOff x="5658697" y="3948733"/>
            <a:chExt cx="2973340" cy="2310764"/>
          </a:xfrm>
        </p:grpSpPr>
        <p:sp>
          <p:nvSpPr>
            <p:cNvPr id="56" name="Speech Bubble: Rectangle with Corners Rounded 55">
              <a:extLst>
                <a:ext uri="{FF2B5EF4-FFF2-40B4-BE49-F238E27FC236}">
                  <a16:creationId xmlns:a16="http://schemas.microsoft.com/office/drawing/2014/main" id="{4EC1FFEE-4B85-404D-96E8-F34EA2F805CB}"/>
                </a:ext>
              </a:extLst>
            </p:cNvPr>
            <p:cNvSpPr/>
            <p:nvPr/>
          </p:nvSpPr>
          <p:spPr>
            <a:xfrm>
              <a:off x="5658697" y="4700076"/>
              <a:ext cx="2397656" cy="1559421"/>
            </a:xfrm>
            <a:prstGeom prst="wedgeRoundRectCallout">
              <a:avLst>
                <a:gd name="adj1" fmla="val 59977"/>
                <a:gd name="adj2" fmla="val -94497"/>
                <a:gd name="adj3" fmla="val 16667"/>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a:r>
                <a:rPr lang="en-US" sz="1600" b="1" dirty="0"/>
                <a:t>oneM2M Service Layer subscribes to 3GPP CN to receive notifications when a Cellular IoT  device enters or exits power savings mode</a:t>
              </a:r>
            </a:p>
          </p:txBody>
        </p:sp>
        <p:cxnSp>
          <p:nvCxnSpPr>
            <p:cNvPr id="14" name="Straight Arrow Connector 13">
              <a:extLst>
                <a:ext uri="{FF2B5EF4-FFF2-40B4-BE49-F238E27FC236}">
                  <a16:creationId xmlns:a16="http://schemas.microsoft.com/office/drawing/2014/main" id="{D12A7A99-280B-46F5-8E5F-3BA65FB19E0F}"/>
                </a:ext>
              </a:extLst>
            </p:cNvPr>
            <p:cNvCxnSpPr/>
            <p:nvPr/>
          </p:nvCxnSpPr>
          <p:spPr>
            <a:xfrm flipH="1">
              <a:off x="8085380" y="3948733"/>
              <a:ext cx="546657" cy="0"/>
            </a:xfrm>
            <a:prstGeom prst="straightConnector1">
              <a:avLst/>
            </a:prstGeom>
            <a:ln w="25400">
              <a:tailEnd type="triangle" w="lg" len="med"/>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573176F2-2EB9-4D69-85EB-A7C47F69476B}"/>
              </a:ext>
            </a:extLst>
          </p:cNvPr>
          <p:cNvGrpSpPr/>
          <p:nvPr/>
        </p:nvGrpSpPr>
        <p:grpSpPr>
          <a:xfrm>
            <a:off x="5294543" y="1823612"/>
            <a:ext cx="3341527" cy="1799015"/>
            <a:chOff x="4714826" y="1439696"/>
            <a:chExt cx="3341527" cy="1799015"/>
          </a:xfrm>
        </p:grpSpPr>
        <p:sp>
          <p:nvSpPr>
            <p:cNvPr id="58" name="Speech Bubble: Rectangle with Corners Rounded 57">
              <a:extLst>
                <a:ext uri="{FF2B5EF4-FFF2-40B4-BE49-F238E27FC236}">
                  <a16:creationId xmlns:a16="http://schemas.microsoft.com/office/drawing/2014/main" id="{E6EFBBB2-9748-4F14-BE55-F42F89F28D8A}"/>
                </a:ext>
              </a:extLst>
            </p:cNvPr>
            <p:cNvSpPr/>
            <p:nvPr/>
          </p:nvSpPr>
          <p:spPr>
            <a:xfrm>
              <a:off x="4714826" y="1439696"/>
              <a:ext cx="2396687" cy="1064020"/>
            </a:xfrm>
            <a:prstGeom prst="wedgeRoundRectCallout">
              <a:avLst>
                <a:gd name="adj1" fmla="val 75213"/>
                <a:gd name="adj2" fmla="val 104739"/>
                <a:gd name="adj3" fmla="val 16667"/>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a:r>
                <a:rPr lang="en-US" sz="1600" b="1" dirty="0"/>
                <a:t>3GPP CN notifies oneM2M Service Layer device has entered power savings mode </a:t>
              </a:r>
            </a:p>
          </p:txBody>
        </p:sp>
        <p:cxnSp>
          <p:nvCxnSpPr>
            <p:cNvPr id="62" name="Straight Arrow Connector 61">
              <a:extLst>
                <a:ext uri="{FF2B5EF4-FFF2-40B4-BE49-F238E27FC236}">
                  <a16:creationId xmlns:a16="http://schemas.microsoft.com/office/drawing/2014/main" id="{781871A1-8E84-424C-B43D-F2E5C0DEA510}"/>
                </a:ext>
              </a:extLst>
            </p:cNvPr>
            <p:cNvCxnSpPr/>
            <p:nvPr/>
          </p:nvCxnSpPr>
          <p:spPr>
            <a:xfrm flipH="1">
              <a:off x="7509696" y="3238711"/>
              <a:ext cx="546657" cy="0"/>
            </a:xfrm>
            <a:prstGeom prst="straightConnector1">
              <a:avLst/>
            </a:prstGeom>
            <a:ln w="25400">
              <a:headEnd type="triangle" w="lg" len="med"/>
              <a:tailEnd type="none" w="lg" len="med"/>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id="{B617B6FF-EC44-4756-9414-AE5497F61B18}"/>
              </a:ext>
            </a:extLst>
          </p:cNvPr>
          <p:cNvGrpSpPr/>
          <p:nvPr/>
        </p:nvGrpSpPr>
        <p:grpSpPr>
          <a:xfrm>
            <a:off x="5295349" y="1811310"/>
            <a:ext cx="3340720" cy="1811317"/>
            <a:chOff x="3301790" y="2512859"/>
            <a:chExt cx="3340720" cy="1811317"/>
          </a:xfrm>
        </p:grpSpPr>
        <p:sp>
          <p:nvSpPr>
            <p:cNvPr id="63" name="Speech Bubble: Rectangle with Corners Rounded 62">
              <a:extLst>
                <a:ext uri="{FF2B5EF4-FFF2-40B4-BE49-F238E27FC236}">
                  <a16:creationId xmlns:a16="http://schemas.microsoft.com/office/drawing/2014/main" id="{18A59BE9-33C5-4C68-B1A1-9E654D3CC4BC}"/>
                </a:ext>
              </a:extLst>
            </p:cNvPr>
            <p:cNvSpPr/>
            <p:nvPr/>
          </p:nvSpPr>
          <p:spPr>
            <a:xfrm>
              <a:off x="3301790" y="2512859"/>
              <a:ext cx="2396687" cy="1064020"/>
            </a:xfrm>
            <a:prstGeom prst="wedgeRoundRectCallout">
              <a:avLst>
                <a:gd name="adj1" fmla="val 75213"/>
                <a:gd name="adj2" fmla="val 104739"/>
                <a:gd name="adj3" fmla="val 16667"/>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a:r>
                <a:rPr lang="en-US" sz="1600" b="1" dirty="0"/>
                <a:t>3GPP CN notifies oneM2M Service Layer device has exited power savings mode </a:t>
              </a:r>
            </a:p>
          </p:txBody>
        </p:sp>
        <p:cxnSp>
          <p:nvCxnSpPr>
            <p:cNvPr id="64" name="Straight Arrow Connector 63">
              <a:extLst>
                <a:ext uri="{FF2B5EF4-FFF2-40B4-BE49-F238E27FC236}">
                  <a16:creationId xmlns:a16="http://schemas.microsoft.com/office/drawing/2014/main" id="{6ECAA7DB-CF71-4A26-AB9E-CB32254841BE}"/>
                </a:ext>
              </a:extLst>
            </p:cNvPr>
            <p:cNvCxnSpPr/>
            <p:nvPr/>
          </p:nvCxnSpPr>
          <p:spPr>
            <a:xfrm flipH="1">
              <a:off x="6095853" y="4324176"/>
              <a:ext cx="546657" cy="0"/>
            </a:xfrm>
            <a:prstGeom prst="straightConnector1">
              <a:avLst/>
            </a:prstGeom>
            <a:ln w="25400">
              <a:headEnd type="triangle" w="lg" len="med"/>
              <a:tailEnd type="none" w="lg" len="med"/>
            </a:ln>
          </p:spPr>
          <p:style>
            <a:lnRef idx="1">
              <a:schemeClr val="accent1"/>
            </a:lnRef>
            <a:fillRef idx="0">
              <a:schemeClr val="accent1"/>
            </a:fillRef>
            <a:effectRef idx="0">
              <a:schemeClr val="accent1"/>
            </a:effectRef>
            <a:fontRef idx="minor">
              <a:schemeClr val="tx1"/>
            </a:fontRef>
          </p:style>
        </p:cxnSp>
      </p:grpSp>
      <p:grpSp>
        <p:nvGrpSpPr>
          <p:cNvPr id="74" name="Group 73">
            <a:extLst>
              <a:ext uri="{FF2B5EF4-FFF2-40B4-BE49-F238E27FC236}">
                <a16:creationId xmlns:a16="http://schemas.microsoft.com/office/drawing/2014/main" id="{ACB186F8-7F62-4490-8318-718D4B5354D7}"/>
              </a:ext>
            </a:extLst>
          </p:cNvPr>
          <p:cNvGrpSpPr/>
          <p:nvPr/>
        </p:nvGrpSpPr>
        <p:grpSpPr>
          <a:xfrm>
            <a:off x="8031699" y="981569"/>
            <a:ext cx="2983709" cy="1885743"/>
            <a:chOff x="8031699" y="981569"/>
            <a:chExt cx="2983709" cy="1885743"/>
          </a:xfrm>
        </p:grpSpPr>
        <p:pic>
          <p:nvPicPr>
            <p:cNvPr id="72" name="Picture 71">
              <a:extLst>
                <a:ext uri="{FF2B5EF4-FFF2-40B4-BE49-F238E27FC236}">
                  <a16:creationId xmlns:a16="http://schemas.microsoft.com/office/drawing/2014/main" id="{433C7489-7256-432E-8A04-B4949AD8403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407393" y="981569"/>
              <a:ext cx="608015" cy="722684"/>
            </a:xfrm>
            <a:prstGeom prst="rect">
              <a:avLst/>
            </a:prstGeom>
          </p:spPr>
        </p:pic>
        <p:grpSp>
          <p:nvGrpSpPr>
            <p:cNvPr id="68" name="Group 67">
              <a:extLst>
                <a:ext uri="{FF2B5EF4-FFF2-40B4-BE49-F238E27FC236}">
                  <a16:creationId xmlns:a16="http://schemas.microsoft.com/office/drawing/2014/main" id="{2ACA0090-6B06-4DC6-A333-2A5E10B5FB89}"/>
                </a:ext>
              </a:extLst>
            </p:cNvPr>
            <p:cNvGrpSpPr/>
            <p:nvPr/>
          </p:nvGrpSpPr>
          <p:grpSpPr>
            <a:xfrm>
              <a:off x="8031699" y="1317591"/>
              <a:ext cx="2369101" cy="1549721"/>
              <a:chOff x="7461132" y="-184977"/>
              <a:chExt cx="2369101" cy="1549721"/>
            </a:xfrm>
          </p:grpSpPr>
          <p:sp>
            <p:nvSpPr>
              <p:cNvPr id="69" name="Speech Bubble: Rectangle with Corners Rounded 68">
                <a:extLst>
                  <a:ext uri="{FF2B5EF4-FFF2-40B4-BE49-F238E27FC236}">
                    <a16:creationId xmlns:a16="http://schemas.microsoft.com/office/drawing/2014/main" id="{3D9A8D29-20DA-44BE-9E6B-AA46C3827B96}"/>
                  </a:ext>
                </a:extLst>
              </p:cNvPr>
              <p:cNvSpPr/>
              <p:nvPr/>
            </p:nvSpPr>
            <p:spPr>
              <a:xfrm>
                <a:off x="7461132" y="-184977"/>
                <a:ext cx="2369101" cy="1308011"/>
              </a:xfrm>
              <a:prstGeom prst="wedgeRoundRectCallo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a:r>
                  <a:rPr lang="en-US" sz="1600" b="1" dirty="0"/>
                  <a:t> oneM2M Service Layer sends buffered requests to device that is reachable</a:t>
                </a:r>
              </a:p>
            </p:txBody>
          </p:sp>
          <p:sp>
            <p:nvSpPr>
              <p:cNvPr id="70" name="Rectangle: Rounded Corners 69">
                <a:extLst>
                  <a:ext uri="{FF2B5EF4-FFF2-40B4-BE49-F238E27FC236}">
                    <a16:creationId xmlns:a16="http://schemas.microsoft.com/office/drawing/2014/main" id="{FAA5D80B-1282-42FE-88BC-F9CCFD1693E8}"/>
                  </a:ext>
                </a:extLst>
              </p:cNvPr>
              <p:cNvSpPr/>
              <p:nvPr/>
            </p:nvSpPr>
            <p:spPr>
              <a:xfrm>
                <a:off x="8344839" y="1118404"/>
                <a:ext cx="446812" cy="24634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rgbClr val="C00000"/>
                    </a:solidFill>
                  </a:rPr>
                  <a:t>REQ</a:t>
                </a:r>
              </a:p>
            </p:txBody>
          </p:sp>
        </p:grpSp>
      </p:grpSp>
      <p:sp>
        <p:nvSpPr>
          <p:cNvPr id="71" name="Rectangle: Rounded Corners 70">
            <a:extLst>
              <a:ext uri="{FF2B5EF4-FFF2-40B4-BE49-F238E27FC236}">
                <a16:creationId xmlns:a16="http://schemas.microsoft.com/office/drawing/2014/main" id="{0059E79B-0E50-4ABA-BF46-003D28260F5D}"/>
              </a:ext>
            </a:extLst>
          </p:cNvPr>
          <p:cNvSpPr/>
          <p:nvPr/>
        </p:nvSpPr>
        <p:spPr>
          <a:xfrm>
            <a:off x="4916209" y="3557749"/>
            <a:ext cx="446812" cy="24634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rgbClr val="C00000"/>
                </a:solidFill>
              </a:rPr>
              <a:t>REQ</a:t>
            </a:r>
          </a:p>
        </p:txBody>
      </p:sp>
      <p:grpSp>
        <p:nvGrpSpPr>
          <p:cNvPr id="73" name="Group 72">
            <a:extLst>
              <a:ext uri="{FF2B5EF4-FFF2-40B4-BE49-F238E27FC236}">
                <a16:creationId xmlns:a16="http://schemas.microsoft.com/office/drawing/2014/main" id="{274DBDA1-F9CC-4662-99ED-CF5CCA3D1083}"/>
              </a:ext>
            </a:extLst>
          </p:cNvPr>
          <p:cNvGrpSpPr/>
          <p:nvPr/>
        </p:nvGrpSpPr>
        <p:grpSpPr>
          <a:xfrm>
            <a:off x="8031983" y="990916"/>
            <a:ext cx="2947604" cy="1873106"/>
            <a:chOff x="8066281" y="981569"/>
            <a:chExt cx="2947604" cy="1873106"/>
          </a:xfrm>
        </p:grpSpPr>
        <p:grpSp>
          <p:nvGrpSpPr>
            <p:cNvPr id="24" name="Group 23">
              <a:extLst>
                <a:ext uri="{FF2B5EF4-FFF2-40B4-BE49-F238E27FC236}">
                  <a16:creationId xmlns:a16="http://schemas.microsoft.com/office/drawing/2014/main" id="{4509ECE8-9D3F-4B93-95A9-8126DA8DE63F}"/>
                </a:ext>
              </a:extLst>
            </p:cNvPr>
            <p:cNvGrpSpPr/>
            <p:nvPr/>
          </p:nvGrpSpPr>
          <p:grpSpPr>
            <a:xfrm>
              <a:off x="8066281" y="1322078"/>
              <a:ext cx="2369101" cy="1532597"/>
              <a:chOff x="8066281" y="1322078"/>
              <a:chExt cx="2369101" cy="1532597"/>
            </a:xfrm>
          </p:grpSpPr>
          <p:sp>
            <p:nvSpPr>
              <p:cNvPr id="55" name="Speech Bubble: Rectangle with Corners Rounded 54">
                <a:extLst>
                  <a:ext uri="{FF2B5EF4-FFF2-40B4-BE49-F238E27FC236}">
                    <a16:creationId xmlns:a16="http://schemas.microsoft.com/office/drawing/2014/main" id="{371BFA08-DCF2-487E-BAC9-A25825D39613}"/>
                  </a:ext>
                </a:extLst>
              </p:cNvPr>
              <p:cNvSpPr/>
              <p:nvPr/>
            </p:nvSpPr>
            <p:spPr>
              <a:xfrm>
                <a:off x="8066281" y="1322078"/>
                <a:ext cx="2369101" cy="1308011"/>
              </a:xfrm>
              <a:prstGeom prst="wedgeRoundRectCallo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a:r>
                  <a:rPr lang="en-US" sz="1600" b="1" dirty="0"/>
                  <a:t> oneM2M Service Layer buffers request until device exits power savings mode and becomes reachable</a:t>
                </a:r>
              </a:p>
            </p:txBody>
          </p:sp>
          <p:sp>
            <p:nvSpPr>
              <p:cNvPr id="53" name="Rectangle: Rounded Corners 52">
                <a:extLst>
                  <a:ext uri="{FF2B5EF4-FFF2-40B4-BE49-F238E27FC236}">
                    <a16:creationId xmlns:a16="http://schemas.microsoft.com/office/drawing/2014/main" id="{3F1F3763-CB78-42B3-BD4F-ECFDE4A1CB65}"/>
                  </a:ext>
                </a:extLst>
              </p:cNvPr>
              <p:cNvSpPr/>
              <p:nvPr/>
            </p:nvSpPr>
            <p:spPr>
              <a:xfrm>
                <a:off x="8922003" y="2608335"/>
                <a:ext cx="446812" cy="24634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rgbClr val="C00000"/>
                    </a:solidFill>
                  </a:rPr>
                  <a:t>REQ</a:t>
                </a:r>
              </a:p>
            </p:txBody>
          </p:sp>
        </p:grpSp>
        <p:pic>
          <p:nvPicPr>
            <p:cNvPr id="28" name="Picture 27">
              <a:extLst>
                <a:ext uri="{FF2B5EF4-FFF2-40B4-BE49-F238E27FC236}">
                  <a16:creationId xmlns:a16="http://schemas.microsoft.com/office/drawing/2014/main" id="{A9E0DAFE-CA75-4422-A3E5-E07D0C5E8DA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464968" y="981569"/>
              <a:ext cx="548917" cy="648720"/>
            </a:xfrm>
            <a:prstGeom prst="rect">
              <a:avLst/>
            </a:prstGeom>
          </p:spPr>
        </p:pic>
      </p:grpSp>
      <p:grpSp>
        <p:nvGrpSpPr>
          <p:cNvPr id="21" name="Group 20">
            <a:extLst>
              <a:ext uri="{FF2B5EF4-FFF2-40B4-BE49-F238E27FC236}">
                <a16:creationId xmlns:a16="http://schemas.microsoft.com/office/drawing/2014/main" id="{634419E2-B693-4114-BBDE-499B943F77E9}"/>
              </a:ext>
            </a:extLst>
          </p:cNvPr>
          <p:cNvGrpSpPr/>
          <p:nvPr/>
        </p:nvGrpSpPr>
        <p:grpSpPr>
          <a:xfrm>
            <a:off x="8080468" y="3686678"/>
            <a:ext cx="3121992" cy="2491158"/>
            <a:chOff x="8080468" y="3686678"/>
            <a:chExt cx="3121992" cy="2491158"/>
          </a:xfrm>
        </p:grpSpPr>
        <p:grpSp>
          <p:nvGrpSpPr>
            <p:cNvPr id="13" name="Group 12">
              <a:extLst>
                <a:ext uri="{FF2B5EF4-FFF2-40B4-BE49-F238E27FC236}">
                  <a16:creationId xmlns:a16="http://schemas.microsoft.com/office/drawing/2014/main" id="{D32A518A-9C90-44A4-991E-F884B592C135}"/>
                </a:ext>
              </a:extLst>
            </p:cNvPr>
            <p:cNvGrpSpPr/>
            <p:nvPr/>
          </p:nvGrpSpPr>
          <p:grpSpPr>
            <a:xfrm>
              <a:off x="8080468" y="3953653"/>
              <a:ext cx="3121992" cy="2224183"/>
              <a:chOff x="8080468" y="3953653"/>
              <a:chExt cx="3121992" cy="2224183"/>
            </a:xfrm>
          </p:grpSpPr>
          <p:sp>
            <p:nvSpPr>
              <p:cNvPr id="76" name="Speech Bubble: Rectangle with Corners Rounded 75">
                <a:extLst>
                  <a:ext uri="{FF2B5EF4-FFF2-40B4-BE49-F238E27FC236}">
                    <a16:creationId xmlns:a16="http://schemas.microsoft.com/office/drawing/2014/main" id="{8929CE10-457C-40F0-96F1-CAFEBD0909BB}"/>
                  </a:ext>
                </a:extLst>
              </p:cNvPr>
              <p:cNvSpPr/>
              <p:nvPr/>
            </p:nvSpPr>
            <p:spPr>
              <a:xfrm>
                <a:off x="8157901" y="4832505"/>
                <a:ext cx="3044559" cy="1345331"/>
              </a:xfrm>
              <a:prstGeom prst="wedgeRoundRectCallout">
                <a:avLst>
                  <a:gd name="adj1" fmla="val -48158"/>
                  <a:gd name="adj2" fmla="val -108517"/>
                  <a:gd name="adj3" fmla="val 16667"/>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600" b="1" dirty="0"/>
                  <a:t>oneM2M Service Layer can send a trigger request to a device to have it re-connect as soon as possible (e.g. for high priority requests). </a:t>
                </a:r>
              </a:p>
            </p:txBody>
          </p:sp>
          <p:cxnSp>
            <p:nvCxnSpPr>
              <p:cNvPr id="77" name="Straight Arrow Connector 76">
                <a:extLst>
                  <a:ext uri="{FF2B5EF4-FFF2-40B4-BE49-F238E27FC236}">
                    <a16:creationId xmlns:a16="http://schemas.microsoft.com/office/drawing/2014/main" id="{DF4D133C-B65F-4B18-AF35-CC7DE3C858C9}"/>
                  </a:ext>
                </a:extLst>
              </p:cNvPr>
              <p:cNvCxnSpPr/>
              <p:nvPr/>
            </p:nvCxnSpPr>
            <p:spPr>
              <a:xfrm flipH="1">
                <a:off x="8080468" y="3953653"/>
                <a:ext cx="546657" cy="0"/>
              </a:xfrm>
              <a:prstGeom prst="straightConnector1">
                <a:avLst/>
              </a:prstGeom>
              <a:ln w="25400">
                <a:tailEnd type="triangle" w="lg" len="med"/>
              </a:ln>
            </p:spPr>
            <p:style>
              <a:lnRef idx="1">
                <a:schemeClr val="accent1"/>
              </a:lnRef>
              <a:fillRef idx="0">
                <a:schemeClr val="accent1"/>
              </a:fillRef>
              <a:effectRef idx="0">
                <a:schemeClr val="accent1"/>
              </a:effectRef>
              <a:fontRef idx="minor">
                <a:schemeClr val="tx1"/>
              </a:fontRef>
            </p:style>
          </p:cxnSp>
        </p:grpSp>
        <p:sp>
          <p:nvSpPr>
            <p:cNvPr id="78" name="Rectangle: Rounded Corners 77">
              <a:extLst>
                <a:ext uri="{FF2B5EF4-FFF2-40B4-BE49-F238E27FC236}">
                  <a16:creationId xmlns:a16="http://schemas.microsoft.com/office/drawing/2014/main" id="{FE673B16-A3FE-47B3-B9D8-EC2DB50D033E}"/>
                </a:ext>
              </a:extLst>
            </p:cNvPr>
            <p:cNvSpPr/>
            <p:nvPr/>
          </p:nvSpPr>
          <p:spPr>
            <a:xfrm>
              <a:off x="8729065" y="3686678"/>
              <a:ext cx="541989" cy="24634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rgbClr val="C00000"/>
                  </a:solidFill>
                </a:rPr>
                <a:t>Trigger</a:t>
              </a:r>
            </a:p>
          </p:txBody>
        </p:sp>
      </p:grpSp>
      <p:sp>
        <p:nvSpPr>
          <p:cNvPr id="79" name="Rectangle: Rounded Corners 78">
            <a:extLst>
              <a:ext uri="{FF2B5EF4-FFF2-40B4-BE49-F238E27FC236}">
                <a16:creationId xmlns:a16="http://schemas.microsoft.com/office/drawing/2014/main" id="{0DAA7CDF-97EA-446C-85A9-3BE698CA1838}"/>
              </a:ext>
            </a:extLst>
          </p:cNvPr>
          <p:cNvSpPr/>
          <p:nvPr/>
        </p:nvSpPr>
        <p:spPr>
          <a:xfrm>
            <a:off x="6480233" y="3507764"/>
            <a:ext cx="541989" cy="24634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rgbClr val="C00000"/>
                </a:solidFill>
              </a:rPr>
              <a:t>Trigger</a:t>
            </a:r>
          </a:p>
        </p:txBody>
      </p:sp>
      <p:grpSp>
        <p:nvGrpSpPr>
          <p:cNvPr id="27" name="Group 26">
            <a:extLst>
              <a:ext uri="{FF2B5EF4-FFF2-40B4-BE49-F238E27FC236}">
                <a16:creationId xmlns:a16="http://schemas.microsoft.com/office/drawing/2014/main" id="{22BDB658-1507-4A5F-A30A-31F9103D9525}"/>
              </a:ext>
            </a:extLst>
          </p:cNvPr>
          <p:cNvGrpSpPr/>
          <p:nvPr/>
        </p:nvGrpSpPr>
        <p:grpSpPr>
          <a:xfrm>
            <a:off x="164259" y="3572328"/>
            <a:ext cx="3080742" cy="2114070"/>
            <a:chOff x="164259" y="3572328"/>
            <a:chExt cx="3080742" cy="2114070"/>
          </a:xfrm>
        </p:grpSpPr>
        <p:sp>
          <p:nvSpPr>
            <p:cNvPr id="60" name="Speech Bubble: Rectangle with Corners Rounded 59">
              <a:extLst>
                <a:ext uri="{FF2B5EF4-FFF2-40B4-BE49-F238E27FC236}">
                  <a16:creationId xmlns:a16="http://schemas.microsoft.com/office/drawing/2014/main" id="{56E3FFAB-7078-4728-AC8B-BD3C16206829}"/>
                </a:ext>
              </a:extLst>
            </p:cNvPr>
            <p:cNvSpPr/>
            <p:nvPr/>
          </p:nvSpPr>
          <p:spPr>
            <a:xfrm>
              <a:off x="164259" y="4881037"/>
              <a:ext cx="3080742" cy="805361"/>
            </a:xfrm>
            <a:prstGeom prst="wedgeRoundRectCallout">
              <a:avLst>
                <a:gd name="adj1" fmla="val -12725"/>
                <a:gd name="adj2" fmla="val -95183"/>
                <a:gd name="adj3" fmla="val 16667"/>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a:r>
                <a:rPr lang="en-US" sz="1600" b="1" dirty="0"/>
                <a:t>Cellular IoT Device receives trigger and reconnects to network</a:t>
              </a:r>
            </a:p>
          </p:txBody>
        </p:sp>
        <p:sp>
          <p:nvSpPr>
            <p:cNvPr id="80" name="Rectangle: Rounded Corners 79">
              <a:extLst>
                <a:ext uri="{FF2B5EF4-FFF2-40B4-BE49-F238E27FC236}">
                  <a16:creationId xmlns:a16="http://schemas.microsoft.com/office/drawing/2014/main" id="{C21E3B2E-065F-4EED-A89B-EBA593B27957}"/>
                </a:ext>
              </a:extLst>
            </p:cNvPr>
            <p:cNvSpPr/>
            <p:nvPr/>
          </p:nvSpPr>
          <p:spPr>
            <a:xfrm>
              <a:off x="870578" y="3572328"/>
              <a:ext cx="541989" cy="24634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rgbClr val="C00000"/>
                  </a:solidFill>
                </a:rPr>
                <a:t>Trigger</a:t>
              </a:r>
            </a:p>
          </p:txBody>
        </p:sp>
      </p:grpSp>
      <p:sp>
        <p:nvSpPr>
          <p:cNvPr id="57" name="Speech Bubble: Rectangle with Corners Rounded 56">
            <a:extLst>
              <a:ext uri="{FF2B5EF4-FFF2-40B4-BE49-F238E27FC236}">
                <a16:creationId xmlns:a16="http://schemas.microsoft.com/office/drawing/2014/main" id="{46F9E9CA-A641-4DA3-B749-DB9B99B5B822}"/>
              </a:ext>
            </a:extLst>
          </p:cNvPr>
          <p:cNvSpPr/>
          <p:nvPr/>
        </p:nvSpPr>
        <p:spPr>
          <a:xfrm>
            <a:off x="581698" y="1535001"/>
            <a:ext cx="2617698" cy="1059749"/>
          </a:xfrm>
          <a:prstGeom prst="wedgeRoundRectCallout">
            <a:avLst>
              <a:gd name="adj1" fmla="val -12419"/>
              <a:gd name="adj2" fmla="val 68524"/>
              <a:gd name="adj3" fmla="val 16667"/>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a:r>
              <a:rPr lang="en-US" sz="1600" b="1" dirty="0"/>
              <a:t>A Cellular IoT Device enters power savings mode (PSM/</a:t>
            </a:r>
            <a:r>
              <a:rPr lang="en-US" sz="1600" b="1" dirty="0" err="1"/>
              <a:t>eDRX</a:t>
            </a:r>
            <a:r>
              <a:rPr lang="en-US" sz="1600" b="1" dirty="0"/>
              <a:t>) to conserve its battery</a:t>
            </a:r>
          </a:p>
        </p:txBody>
      </p:sp>
    </p:spTree>
    <p:extLst>
      <p:ext uri="{BB962C8B-B14F-4D97-AF65-F5344CB8AC3E}">
        <p14:creationId xmlns:p14="http://schemas.microsoft.com/office/powerpoint/2010/main" val="3950552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
                                        </p:tgtEl>
                                        <p:attrNameLst>
                                          <p:attrName>style.visibility</p:attrName>
                                        </p:attrNameLst>
                                      </p:cBhvr>
                                      <p:to>
                                        <p:strVal val="visible"/>
                                      </p:to>
                                    </p:set>
                                  </p:childTnLst>
                                  <p:subTnLst>
                                    <p:set>
                                      <p:cBhvr override="childStyle">
                                        <p:cTn dur="1" fill="hold" display="0" masterRel="nextClick" afterEffect="1"/>
                                        <p:tgtEl>
                                          <p:spTgt spid="57"/>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subTnLst>
                                    <p:set>
                                      <p:cBhvr override="childStyle">
                                        <p:cTn dur="1" fill="hold" display="0" masterRel="nextClick" afterEffect="1"/>
                                        <p:tgtEl>
                                          <p:spTgt spid="26"/>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subTnLst>
                                    <p:set>
                                      <p:cBhvr override="childStyle">
                                        <p:cTn dur="1" fill="hold" display="0" masterRel="nextClick" afterEffect="1"/>
                                        <p:tgtEl>
                                          <p:spTgt spid="23"/>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gtEl>
                                        <p:attrNameLst>
                                          <p:attrName>style.visibility</p:attrName>
                                        </p:attrNameLst>
                                      </p:cBhvr>
                                      <p:to>
                                        <p:strVal val="visible"/>
                                      </p:to>
                                    </p:set>
                                  </p:childTnLst>
                                  <p:subTnLst>
                                    <p:set>
                                      <p:cBhvr override="childStyle">
                                        <p:cTn dur="1" fill="hold" display="0" masterRel="nextClick" afterEffect="1"/>
                                        <p:tgtEl>
                                          <p:spTgt spid="73"/>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subTnLst>
                                    <p:set>
                                      <p:cBhvr override="childStyle">
                                        <p:cTn dur="1" fill="hold" display="0" masterRel="nextClick" afterEffect="1"/>
                                        <p:tgtEl>
                                          <p:spTgt spid="21"/>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9"/>
                                        </p:tgtEl>
                                        <p:attrNameLst>
                                          <p:attrName>style.visibility</p:attrName>
                                        </p:attrNameLst>
                                      </p:cBhvr>
                                      <p:to>
                                        <p:strVal val="visible"/>
                                      </p:to>
                                    </p:set>
                                  </p:childTnLst>
                                  <p:subTnLst>
                                    <p:set>
                                      <p:cBhvr override="childStyle">
                                        <p:cTn dur="1" fill="hold" display="0" masterRel="nextClick" afterEffect="1"/>
                                        <p:tgtEl>
                                          <p:spTgt spid="79"/>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subTnLst>
                                    <p:set>
                                      <p:cBhvr override="childStyle">
                                        <p:cTn dur="1" fill="hold" display="0" masterRel="nextClick" afterEffect="1"/>
                                        <p:tgtEl>
                                          <p:spTgt spid="27"/>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subTnLst>
                                    <p:set>
                                      <p:cBhvr override="childStyle">
                                        <p:cTn dur="1" fill="hold" display="0" masterRel="nextClick" afterEffect="1"/>
                                        <p:tgtEl>
                                          <p:spTgt spid="25"/>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4"/>
                                        </p:tgtEl>
                                        <p:attrNameLst>
                                          <p:attrName>style.visibility</p:attrName>
                                        </p:attrNameLst>
                                      </p:cBhvr>
                                      <p:to>
                                        <p:strVal val="visible"/>
                                      </p:to>
                                    </p:set>
                                  </p:childTnLst>
                                  <p:subTnLst>
                                    <p:set>
                                      <p:cBhvr override="childStyle">
                                        <p:cTn dur="1" fill="hold" display="0" masterRel="nextClick" afterEffect="1"/>
                                        <p:tgtEl>
                                          <p:spTgt spid="74"/>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1"/>
                                        </p:tgtEl>
                                        <p:attrNameLst>
                                          <p:attrName>style.visibility</p:attrName>
                                        </p:attrNameLst>
                                      </p:cBhvr>
                                      <p:to>
                                        <p:strVal val="visible"/>
                                      </p:to>
                                    </p:set>
                                  </p:childTnLst>
                                  <p:subTnLst>
                                    <p:set>
                                      <p:cBhvr override="childStyle">
                                        <p:cTn dur="1" fill="hold" display="0" masterRel="nextClick" afterEffect="1"/>
                                        <p:tgtEl>
                                          <p:spTgt spid="71"/>
                                        </p:tgtEl>
                                        <p:attrNameLst>
                                          <p:attrName>style.visibility</p:attrName>
                                        </p:attrNameLst>
                                      </p:cBhvr>
                                      <p:to>
                                        <p:strVal val="hidden"/>
                                      </p:to>
                                    </p:set>
                                  </p:sub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P spid="79" grpId="0" animBg="1"/>
      <p:bldP spid="57" grpId="0" animBg="1"/>
    </p:bldLst>
  </p:timing>
</p:sld>
</file>

<file path=ppt/theme/theme1.xml><?xml version="1.0" encoding="utf-8"?>
<a:theme xmlns:a="http://schemas.openxmlformats.org/drawingml/2006/main" name="Office Theme">
  <a:themeElements>
    <a:clrScheme name="one2m">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HPE_Standard_Metric_16x9_v6">
  <a:themeElements>
    <a:clrScheme name="HPE">
      <a:dk1>
        <a:sysClr val="windowText" lastClr="000000"/>
      </a:dk1>
      <a:lt1>
        <a:sysClr val="window" lastClr="FFFFFF"/>
      </a:lt1>
      <a:dk2>
        <a:srgbClr val="808285"/>
      </a:dk2>
      <a:lt2>
        <a:srgbClr val="C6C9CA"/>
      </a:lt2>
      <a:accent1>
        <a:srgbClr val="2AD2C9"/>
      </a:accent1>
      <a:accent2>
        <a:srgbClr val="614767"/>
      </a:accent2>
      <a:accent3>
        <a:srgbClr val="FF8D6D"/>
      </a:accent3>
      <a:accent4>
        <a:srgbClr val="5F7A76"/>
      </a:accent4>
      <a:accent5>
        <a:srgbClr val="C6C9CA"/>
      </a:accent5>
      <a:accent6>
        <a:srgbClr val="808285"/>
      </a:accent6>
      <a:hlink>
        <a:srgbClr val="01A982"/>
      </a:hlink>
      <a:folHlink>
        <a:srgbClr val="01A982"/>
      </a:folHlink>
    </a:clrScheme>
    <a:fontScheme name="MetricHPE">
      <a:majorFont>
        <a:latin typeface="MetricHPE"/>
        <a:ea typeface=""/>
        <a:cs typeface=""/>
      </a:majorFont>
      <a:minorFont>
        <a:latin typeface="MetricH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accent6"/>
        </a:solidFill>
        <a:ln w="19050">
          <a:solidFill>
            <a:schemeClr val="accent6"/>
          </a:solidFill>
        </a:ln>
      </a:spPr>
      <a:bodyPr rtlCol="0" anchor="ctr"/>
      <a:lstStyle>
        <a:defPPr algn="ctr">
          <a:lnSpc>
            <a:spcPct val="90000"/>
          </a:lnSpc>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nSpc>
            <a:spcPct val="90000"/>
          </a:lnSpc>
          <a:defRPr/>
        </a:defPPr>
      </a:lstStyle>
    </a:txDef>
  </a:objectDefaults>
  <a:extraClrSchemeLst/>
  <a:custClrLst>
    <a:custClr name="1|169|130">
      <a:srgbClr val="01A982"/>
    </a:custClr>
    <a:custClr name="128|116|110">
      <a:srgbClr val="80746E"/>
    </a:custClr>
    <a:custClr name="66|85|99">
      <a:srgbClr val="425563"/>
    </a:custClr>
  </a:custClrLst>
  <a:extLst>
    <a:ext uri="{05A4C25C-085E-4340-85A3-A5531E510DB2}">
      <thm15:themeFamily xmlns:thm15="http://schemas.microsoft.com/office/thememl/2012/main" name="HPE_Standard_Arial_16x9.potx" id="{21F84462-1C9F-438F-A772-0EBAD7B3BCD8}" vid="{077F0EBE-C80C-4B61-8BF1-0309CF31637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9641</TotalTime>
  <Words>1430</Words>
  <Application>Microsoft Office PowerPoint</Application>
  <PresentationFormat>Widescreen</PresentationFormat>
  <Paragraphs>165</Paragraphs>
  <Slides>11</Slides>
  <Notes>3</Notes>
  <HiddenSlides>0</HiddenSlides>
  <MMClips>0</MMClips>
  <ScaleCrop>false</ScaleCrop>
  <HeadingPairs>
    <vt:vector size="8" baseType="variant">
      <vt:variant>
        <vt:lpstr>Fonts Used</vt:lpstr>
      </vt:variant>
      <vt:variant>
        <vt:i4>7</vt:i4>
      </vt:variant>
      <vt:variant>
        <vt:lpstr>Theme</vt:lpstr>
      </vt:variant>
      <vt:variant>
        <vt:i4>2</vt:i4>
      </vt:variant>
      <vt:variant>
        <vt:lpstr>Slide Titles</vt:lpstr>
      </vt:variant>
      <vt:variant>
        <vt:i4>11</vt:i4>
      </vt:variant>
      <vt:variant>
        <vt:lpstr>Custom Shows</vt:lpstr>
      </vt:variant>
      <vt:variant>
        <vt:i4>1</vt:i4>
      </vt:variant>
    </vt:vector>
  </HeadingPairs>
  <TitlesOfParts>
    <vt:vector size="21" baseType="lpstr">
      <vt:lpstr>Arial</vt:lpstr>
      <vt:lpstr>Calibri</vt:lpstr>
      <vt:lpstr>MetricHPE</vt:lpstr>
      <vt:lpstr>Myriad Pro</vt:lpstr>
      <vt:lpstr>Myriad Pro Light</vt:lpstr>
      <vt:lpstr>Verdana</vt:lpstr>
      <vt:lpstr>Wingdings</vt:lpstr>
      <vt:lpstr>Office Theme</vt:lpstr>
      <vt:lpstr>1_HPE_Standard_Metric_16x9_v6</vt:lpstr>
      <vt:lpstr>Interworking of oneM2M service layer to underlying 3GPP 4G/5G networks</vt:lpstr>
      <vt:lpstr>A Typical Cellular IoT Deployment</vt:lpstr>
      <vt:lpstr>Background</vt:lpstr>
      <vt:lpstr>Challenges</vt:lpstr>
      <vt:lpstr>A oneM2M Cellular IoT Deployment</vt:lpstr>
      <vt:lpstr>oneM2M Cellular IoT Value-add Services (1/3)</vt:lpstr>
      <vt:lpstr>oneM2M Cellular IoT Value-add Services (2/3)</vt:lpstr>
      <vt:lpstr>oneM2M Cellular IoT Value-add Services (3/3)</vt:lpstr>
      <vt:lpstr>Example</vt:lpstr>
      <vt:lpstr>So what’s next?</vt:lpstr>
      <vt:lpstr>Summary</vt:lpstr>
      <vt:lpstr>Custom Show 1</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Dale.Seed@InterDigital.com</dc:creator>
  <cp:lastModifiedBy>Dale Seed</cp:lastModifiedBy>
  <cp:revision>170</cp:revision>
  <cp:lastPrinted>2018-03-21T22:12:22Z</cp:lastPrinted>
  <dcterms:created xsi:type="dcterms:W3CDTF">2017-09-21T15:46:31Z</dcterms:created>
  <dcterms:modified xsi:type="dcterms:W3CDTF">2018-09-13T21:58:22Z</dcterms:modified>
</cp:coreProperties>
</file>